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handoutMasterIdLst>
    <p:handoutMasterId r:id="rId19"/>
  </p:handoutMasterIdLst>
  <p:sldIdLst>
    <p:sldId id="256" r:id="rId3"/>
    <p:sldId id="257" r:id="rId4"/>
    <p:sldId id="258" r:id="rId5"/>
    <p:sldId id="260" r:id="rId6"/>
    <p:sldId id="261" r:id="rId7"/>
    <p:sldId id="262" r:id="rId8"/>
    <p:sldId id="269" r:id="rId9"/>
    <p:sldId id="259" r:id="rId10"/>
    <p:sldId id="276" r:id="rId11"/>
    <p:sldId id="277" r:id="rId12"/>
    <p:sldId id="272" r:id="rId13"/>
    <p:sldId id="273" r:id="rId14"/>
    <p:sldId id="274" r:id="rId15"/>
    <p:sldId id="275" r:id="rId16"/>
    <p:sldId id="278" r:id="rId17"/>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66" autoAdjust="0"/>
    <p:restoredTop sz="58740" autoAdjust="0"/>
  </p:normalViewPr>
  <p:slideViewPr>
    <p:cSldViewPr>
      <p:cViewPr varScale="1">
        <p:scale>
          <a:sx n="46" d="100"/>
          <a:sy n="46" d="100"/>
        </p:scale>
        <p:origin x="2760" y="3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DC35F11-558F-4811-BF5D-E7C02C6B6BB7}" type="datetimeFigureOut">
              <a:rPr kumimoji="1" lang="ja-JP" altLang="en-US" smtClean="0"/>
              <a:t>2018/11/30</a:t>
            </a:fld>
            <a:endParaRPr kumimoji="1" lang="ja-JP" altLang="en-US"/>
          </a:p>
        </p:txBody>
      </p:sp>
      <p:sp>
        <p:nvSpPr>
          <p:cNvPr id="4" name="フッター プレースホルダー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26806DE-F467-41EE-A373-993C4A7E7427}" type="slidenum">
              <a:rPr kumimoji="1" lang="ja-JP" altLang="en-US" smtClean="0"/>
              <a:t>‹#›</a:t>
            </a:fld>
            <a:endParaRPr kumimoji="1" lang="ja-JP" altLang="en-US"/>
          </a:p>
        </p:txBody>
      </p:sp>
    </p:spTree>
    <p:extLst>
      <p:ext uri="{BB962C8B-B14F-4D97-AF65-F5344CB8AC3E}">
        <p14:creationId xmlns:p14="http://schemas.microsoft.com/office/powerpoint/2010/main" val="1255015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93F00FE-DF92-48E6-A355-E119FEAF89CC}" type="datetimeFigureOut">
              <a:rPr kumimoji="1" lang="ja-JP" altLang="en-US" smtClean="0"/>
              <a:t>2018/11/30</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C1FCB9B-9798-4C80-BCA4-FFC47D3FD590}" type="slidenum">
              <a:rPr kumimoji="1" lang="ja-JP" altLang="en-US" smtClean="0"/>
              <a:t>‹#›</a:t>
            </a:fld>
            <a:endParaRPr kumimoji="1" lang="ja-JP" altLang="en-US"/>
          </a:p>
        </p:txBody>
      </p:sp>
    </p:spTree>
    <p:extLst>
      <p:ext uri="{BB962C8B-B14F-4D97-AF65-F5344CB8AC3E}">
        <p14:creationId xmlns:p14="http://schemas.microsoft.com/office/powerpoint/2010/main" val="21424160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今日、皆さんにお話しするのは東洋医学のお話です。しかし東洋医学が良いから使いましょうというお話しではありません。東洋医学というものを知っていただきたいのです。</a:t>
            </a:r>
            <a:endParaRPr kumimoji="1" lang="en-US" altLang="ja-JP" dirty="0"/>
          </a:p>
          <a:p>
            <a:r>
              <a:rPr kumimoji="1" lang="ja-JP" altLang="en-US" dirty="0"/>
              <a:t>皆さんはこれから大学の勉強として西洋医学を習います。まだ西洋医学を習っていない今のうちに東洋医学というものを知っていただき、そうしたものがあるということを頭の片隅において、これからの西洋医学の勉強をしてほしいのです。</a:t>
            </a:r>
            <a:endParaRPr kumimoji="1" lang="en-US" altLang="ja-JP" dirty="0"/>
          </a:p>
          <a:p>
            <a:r>
              <a:rPr kumimoji="1" lang="ja-JP" altLang="en-US" dirty="0"/>
              <a:t>ところで東洋医学は大学の中ではあまり教育されていませんね。しかし家の中の薬箱の中には多くの漢方薬がありませんか。皆さんのご家族の中にも、肩こり、冷え性、急な下痢や虚弱体質の体質改善、また意外とこむら返りなどでも漢方薬を使用していることを耳にしませんか？西洋医学が一番良いと思っていながらも、実は漢方薬を自然に使用していませんか。それはなぜでしょう。なぜか安心感がありますよね。それはみんなが使ってきたら大丈夫というものでしょうか？すなわちみんな経験からこれは安全に使えると信じているのです。これこそが漢方薬の特徴の一つといえるのです。</a:t>
            </a:r>
            <a:endParaRPr kumimoji="1" lang="en-US" altLang="ja-JP" dirty="0"/>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a:t>
            </a:fld>
            <a:endParaRPr kumimoji="1" lang="ja-JP" altLang="en-US"/>
          </a:p>
        </p:txBody>
      </p:sp>
    </p:spTree>
    <p:extLst>
      <p:ext uri="{BB962C8B-B14F-4D97-AF65-F5344CB8AC3E}">
        <p14:creationId xmlns:p14="http://schemas.microsoft.com/office/powerpoint/2010/main" val="202715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すなわち、誰かが風邪をひいたとしましょう。</a:t>
            </a:r>
            <a:endParaRPr kumimoji="1" lang="en-US" altLang="ja-JP" dirty="0"/>
          </a:p>
          <a:p>
            <a:r>
              <a:rPr kumimoji="1" lang="ja-JP" altLang="en-US" dirty="0"/>
              <a:t>せきが出て、悪寒があり、発熱しており、咽頭痛と呼吸器の喘鳴などの症状があるとします。</a:t>
            </a:r>
            <a:endParaRPr kumimoji="1" lang="en-US" altLang="ja-JP" dirty="0"/>
          </a:p>
          <a:p>
            <a:r>
              <a:rPr kumimoji="1" lang="ja-JP" altLang="en-US" dirty="0"/>
              <a:t>西洋薬ではまず、咳にはコデイン、悪寒には薬はなく、処置には解熱薬としてアセトアミノフェン、のどの痛みにはトラネキサム酸、気管支を広げるためにエフェドリンを使用します。症状にあった作動薬を追加していくことになります。薬の量は体重で決められ、体格や栄養状態、精神的な安定などにはあまり関係ありません。しかしアレルギーの有無には注意します。場合によっては非常に多くの薬剤をそれぞれの状態に合わせた服用方法で服用させます。すなわち朝夕食後、</a:t>
            </a:r>
            <a:r>
              <a:rPr kumimoji="1" lang="en-US" altLang="ja-JP" dirty="0"/>
              <a:t>6</a:t>
            </a:r>
            <a:r>
              <a:rPr kumimoji="1" lang="ja-JP" altLang="en-US" dirty="0"/>
              <a:t>時間おきに服用する等です。</a:t>
            </a:r>
            <a:endParaRPr kumimoji="1" lang="en-US" altLang="ja-JP" dirty="0"/>
          </a:p>
          <a:p>
            <a:r>
              <a:rPr kumimoji="1" lang="ja-JP" altLang="en-US" dirty="0"/>
              <a:t>漢方薬はどうでしょうか。風邪の初期にはまず熱を出させるために生姜が、発熱には桂皮（シナモン）が効くことが分かっています。のどの痛みには甘草や芍薬が、気管支の拡張にはエフェドリンである麻黄が効くと考えます。そうしますと風邪の初期にはこれらはすべて入った「葛根湯」が効くので、それを飲ませると良いと考えるのです。勿論熱が上がって悪寒が消えると別の薬を考えま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10</a:t>
            </a:fld>
            <a:endParaRPr kumimoji="1" lang="ja-JP" altLang="en-US"/>
          </a:p>
        </p:txBody>
      </p:sp>
    </p:spTree>
    <p:extLst>
      <p:ext uri="{BB962C8B-B14F-4D97-AF65-F5344CB8AC3E}">
        <p14:creationId xmlns:p14="http://schemas.microsoft.com/office/powerpoint/2010/main" val="385376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では実際に漢方薬をどうやって使うのかを、具体的に見ていきましょう。</a:t>
            </a:r>
            <a:endParaRPr kumimoji="1" lang="en-US" altLang="ja-JP" dirty="0"/>
          </a:p>
          <a:p>
            <a:r>
              <a:rPr kumimoji="1" lang="ja-JP" altLang="en-US" dirty="0"/>
              <a:t>漢方医学では、体のバランスが崩れたならば、そのバランスを回復する方向にもっていけば良く、そうした効果のある薬を選択すると考えます。</a:t>
            </a:r>
            <a:endParaRPr kumimoji="1" lang="en-US" altLang="ja-JP" dirty="0"/>
          </a:p>
          <a:p>
            <a:r>
              <a:rPr kumimoji="1" lang="ja-JP" altLang="en-US" dirty="0"/>
              <a:t>すなわち体の恒常性を保つことが重要と考えます。</a:t>
            </a:r>
            <a:endParaRPr kumimoji="1" lang="en-US" altLang="ja-JP" dirty="0"/>
          </a:p>
          <a:p>
            <a:r>
              <a:rPr kumimoji="1" lang="ja-JP" altLang="en-US" dirty="0"/>
              <a:t>ではそのバランスですがいくつかの指標があります。その一つとして「虚実」という考えがあります。ひとは弱弱しいか「虚」、がっちりしているか「実」のどちらかであり、この区分にはっきりとした境界線はありません。しかしそのどちらかの傾向が強いかを考えます。これは消化器機能に比例していると考えられています。</a:t>
            </a:r>
            <a:endParaRPr kumimoji="1" lang="en-US" altLang="ja-JP" dirty="0"/>
          </a:p>
          <a:p>
            <a:r>
              <a:rPr kumimoji="1" lang="ja-JP" altLang="en-US" dirty="0"/>
              <a:t>また、「陰陽」という指標があります。これは基礎代謝を表していると考えてよく、喩え</a:t>
            </a:r>
            <a:r>
              <a:rPr kumimoji="1" lang="ja-JP" altLang="en-US" dirty="0" err="1"/>
              <a:t>ば</a:t>
            </a:r>
            <a:r>
              <a:rPr kumimoji="1" lang="ja-JP" altLang="en-US" dirty="0"/>
              <a:t>子供の手は暖かいですが、お年寄りの手は触ると冷たく感ずることがあるでしょう。この冷たい状態を「寒症」、温かい状態を「熱証」といい、こちらもどちらの傾向が強いかを決めます。</a:t>
            </a:r>
            <a:endParaRPr kumimoji="1" lang="en-US" altLang="ja-JP" dirty="0"/>
          </a:p>
          <a:p>
            <a:r>
              <a:rPr kumimoji="1" lang="ja-JP" altLang="en-US" dirty="0"/>
              <a:t>そうしたうえで、例えば体つきはしっかりして熱がある病態は熱を冷まし、有り余れば取り去る、からだから捨てる「うつす」方向で治療すれば良いと考え、それに合った方剤を選択します。</a:t>
            </a:r>
            <a:endParaRPr kumimoji="1" lang="en-US" altLang="ja-JP" dirty="0"/>
          </a:p>
          <a:p>
            <a:r>
              <a:rPr kumimoji="1" lang="ja-JP" altLang="en-US" dirty="0"/>
              <a:t>あるいは、体が冷たく、消化器機能が停滞している場合には、からだを温めて食欲を増す、栄養を補う方向で治療をすると考えます。石膏という生薬がありますが、これは熱を冷ます作用があると考えられており、こうした病態に使用されます。</a:t>
            </a:r>
            <a:endParaRPr kumimoji="1" lang="en-US" altLang="ja-JP" dirty="0"/>
          </a:p>
          <a:p>
            <a:r>
              <a:rPr kumimoji="1" lang="ja-JP" altLang="en-US" dirty="0"/>
              <a:t>このほかにも、表裏（ひょうり）、気血水（きけっすい）などの指標があり、こうしたことを考えて治療の方向、すなわちベクトル（治療方針）を決めるのです。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11</a:t>
            </a:fld>
            <a:endParaRPr kumimoji="1" lang="ja-JP" altLang="en-US"/>
          </a:p>
        </p:txBody>
      </p:sp>
    </p:spTree>
    <p:extLst>
      <p:ext uri="{BB962C8B-B14F-4D97-AF65-F5344CB8AC3E}">
        <p14:creationId xmlns:p14="http://schemas.microsoft.com/office/powerpoint/2010/main" val="198093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次に漢方薬の使用はどうやって決めるのか「その診断方法が分かりにくい」という意見があります。</a:t>
            </a:r>
            <a:endParaRPr kumimoji="1" lang="en-US" altLang="ja-JP" dirty="0"/>
          </a:p>
          <a:p>
            <a:r>
              <a:rPr kumimoji="1" lang="ja-JP" altLang="en-US" dirty="0"/>
              <a:t>漢方医学とてやはり患者の診断がまず第</a:t>
            </a:r>
            <a:r>
              <a:rPr kumimoji="1" lang="en-US" altLang="ja-JP" dirty="0"/>
              <a:t>1</a:t>
            </a:r>
            <a:r>
              <a:rPr kumimoji="1" lang="ja-JP" altLang="en-US" dirty="0"/>
              <a:t>です。診断法には</a:t>
            </a:r>
            <a:r>
              <a:rPr kumimoji="1" lang="en-US" altLang="ja-JP" dirty="0"/>
              <a:t>4</a:t>
            </a:r>
            <a:r>
              <a:rPr kumimoji="1" lang="ja-JP" altLang="en-US" dirty="0"/>
              <a:t>つあります。</a:t>
            </a:r>
            <a:endParaRPr kumimoji="1" lang="en-US" altLang="ja-JP" dirty="0"/>
          </a:p>
          <a:p>
            <a:r>
              <a:rPr kumimoji="1" lang="ja-JP" altLang="en-US" dirty="0"/>
              <a:t>患者を視覚的に見ること、すなわち望診（ぼうしん）。患者のしゃべり方を聞いたり、聴診をしたり、臭いなどを調べるのが聞診（ぶんしん）、症状を聞くことを問診（もんしん）、そして脈を診たり腹部の硬さを触ってみることなどの切診（せっしん）があります。これらにより患者の基本的な病態に関する所見を集めます。そしてこれを整理し、解析します。それにより漢方医学的診断である「証」を決めます。漢方学的診断とは自覚的な所見の総合から得られる症状の複合体を指します。</a:t>
            </a:r>
            <a:endParaRPr kumimoji="1" lang="en-US" altLang="ja-JP" dirty="0"/>
          </a:p>
          <a:p>
            <a:r>
              <a:rPr kumimoji="1" lang="ja-JP" altLang="en-US" dirty="0"/>
              <a:t>そして患者の病態がどの漢方の証と合うかを見極めることが、漢方の診断です。</a:t>
            </a:r>
            <a:endParaRPr kumimoji="1" lang="en-US" altLang="ja-JP" dirty="0"/>
          </a:p>
          <a:p>
            <a:r>
              <a:rPr kumimoji="1" lang="ja-JP" altLang="en-US" dirty="0"/>
              <a:t>なお方剤という言葉を使用しておりますが、これは治療目的に合わせて</a:t>
            </a:r>
            <a:r>
              <a:rPr kumimoji="1" lang="en-US" altLang="ja-JP" dirty="0"/>
              <a:t>2</a:t>
            </a:r>
            <a:r>
              <a:rPr kumimoji="1" lang="ja-JP" altLang="en-US" dirty="0"/>
              <a:t>種類以上の薬を組み合わせて作った薬剤を言います。</a:t>
            </a:r>
            <a:endParaRPr kumimoji="1" lang="en-US" altLang="ja-JP" dirty="0"/>
          </a:p>
          <a:p>
            <a:r>
              <a:rPr kumimoji="1" lang="ja-JP" altLang="en-US" dirty="0"/>
              <a:t>こうした診断法には基礎となる理念があります。それは病態把握の尺度としての「陰陽、虚実、寒熱、表裏」。病気のはじまりから死までの進展度の分類である六病位。生体を維持する</a:t>
            </a:r>
            <a:r>
              <a:rPr kumimoji="1" lang="en-US" altLang="ja-JP" dirty="0"/>
              <a:t>3</a:t>
            </a:r>
            <a:r>
              <a:rPr kumimoji="1" lang="ja-JP" altLang="en-US" dirty="0"/>
              <a:t>要素命のエネルギーである「気」、体液を「血」と「水」にわけて生体活動を維持させる要素を示す「気血水」。精神活動を含めた体の機能単位である「五臓」であり、これは「肝、心、脾、肺、腎」の</a:t>
            </a:r>
            <a:r>
              <a:rPr kumimoji="1" lang="en-US" altLang="ja-JP" dirty="0"/>
              <a:t>5</a:t>
            </a:r>
            <a:r>
              <a:rPr kumimoji="1" lang="ja-JP" altLang="en-US" dirty="0" err="1"/>
              <a:t>つを</a:t>
            </a:r>
            <a:r>
              <a:rPr kumimoji="1" lang="ja-JP" altLang="en-US" dirty="0"/>
              <a:t>指しますが、これは西洋医学の臓器名とは異なりますのでご注意ください。</a:t>
            </a:r>
            <a:endParaRPr kumimoji="1" lang="en-US" altLang="ja-JP" dirty="0"/>
          </a:p>
          <a:p>
            <a:r>
              <a:rPr kumimoji="1" lang="ja-JP" altLang="en-US" dirty="0"/>
              <a:t>こうした理念により患者の病態を診断してそれに合った方剤を探し出すのです。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12</a:t>
            </a:fld>
            <a:endParaRPr kumimoji="1" lang="ja-JP" altLang="en-US"/>
          </a:p>
        </p:txBody>
      </p:sp>
    </p:spTree>
    <p:extLst>
      <p:ext uri="{BB962C8B-B14F-4D97-AF65-F5344CB8AC3E}">
        <p14:creationId xmlns:p14="http://schemas.microsoft.com/office/powerpoint/2010/main" val="328536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それでは、ここで西洋医学と東洋医学の特徴をまとめます。</a:t>
            </a:r>
            <a:endParaRPr kumimoji="1" lang="en-US" altLang="ja-JP" dirty="0"/>
          </a:p>
          <a:p>
            <a:r>
              <a:rPr kumimoji="1" lang="ja-JP" altLang="en-US" dirty="0"/>
              <a:t>西洋医学は検査や所見によりまず病名を決定します。それによって病気の治療がきまります。これは一つの病気、病態。症状に対して治療を分けて考えるのが特徴です。</a:t>
            </a:r>
            <a:endParaRPr kumimoji="1" lang="en-US" altLang="ja-JP" dirty="0"/>
          </a:p>
          <a:p>
            <a:r>
              <a:rPr kumimoji="1" lang="ja-JP" altLang="en-US" dirty="0"/>
              <a:t>これに対して漢方医学は診察によりまず証を決定し、それに合った方剤で治療を開始します。したがって慢性的な病態や複雑多彩な症状に対してもその効果を発揮することができることが特徴です。しかし実際のところ漢方薬を処方するためには、これらの複雑そうな漢方的診断法と概念などを理解しなければ処方できないかというと、決してそうではありうません。</a:t>
            </a:r>
            <a:endParaRPr kumimoji="1" lang="en-US" altLang="ja-JP" dirty="0"/>
          </a:p>
          <a:p>
            <a:r>
              <a:rPr kumimoji="1" lang="ja-JP" altLang="en-US" dirty="0"/>
              <a:t>実は漢方薬には「病名処方」という方法があります。これは「その病気にはこの方剤」というように、西洋医学的診断法から処方する方法もあるのです。</a:t>
            </a:r>
            <a:endParaRPr kumimoji="1" lang="en-US" altLang="ja-JP" dirty="0"/>
          </a:p>
          <a:p>
            <a:r>
              <a:rPr kumimoji="1" lang="ja-JP" altLang="en-US" dirty="0"/>
              <a:t>多くの医師は実はこの方法で臨床で漢方薬を処方しているという調査報告もあります。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13</a:t>
            </a:fld>
            <a:endParaRPr kumimoji="1" lang="ja-JP" altLang="en-US"/>
          </a:p>
        </p:txBody>
      </p:sp>
    </p:spTree>
    <p:extLst>
      <p:ext uri="{BB962C8B-B14F-4D97-AF65-F5344CB8AC3E}">
        <p14:creationId xmlns:p14="http://schemas.microsoft.com/office/powerpoint/2010/main" val="1067799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西洋医学と東洋医学の違いの中で、大変面白い概念がありますので紹介します。</a:t>
            </a:r>
            <a:endParaRPr kumimoji="1" lang="en-US" altLang="ja-JP" dirty="0"/>
          </a:p>
          <a:p>
            <a:r>
              <a:rPr kumimoji="1" lang="ja-JP" altLang="en-US" dirty="0"/>
              <a:t>西洋医学ではいろいろな訴えがあり、そのために診断名が決まらないことがありますが、そうした場合は治療に手を出すことが困難となります。これが対応を遅らせることにつながる場合があります。</a:t>
            </a:r>
            <a:endParaRPr kumimoji="1" lang="en-US" altLang="ja-JP" dirty="0"/>
          </a:p>
          <a:p>
            <a:r>
              <a:rPr kumimoji="1" lang="ja-JP" altLang="en-US" dirty="0"/>
              <a:t>一方、東洋医学では必ずしも診断名は必要ではありません。病態に合わせた対応をするのです。したがって様々な訴えをするいわゆる不定愁訴に対しても対応することができるのです。</a:t>
            </a:r>
            <a:endParaRPr kumimoji="1" lang="en-US" altLang="ja-JP" dirty="0"/>
          </a:p>
          <a:p>
            <a:endParaRPr kumimoji="1" lang="en-US" altLang="ja-JP" dirty="0"/>
          </a:p>
          <a:p>
            <a:r>
              <a:rPr kumimoji="1" lang="ja-JP" altLang="en-US" dirty="0"/>
              <a:t>もう一つの面白い点は「同病異治」「異病同治」ということです。治療方針が、診断名ではなく病態によって決定することです。</a:t>
            </a:r>
            <a:endParaRPr kumimoji="1" lang="en-US" altLang="ja-JP" dirty="0"/>
          </a:p>
          <a:p>
            <a:r>
              <a:rPr kumimoji="1" lang="ja-JP" altLang="en-US" dirty="0"/>
              <a:t>たとえば慢性閉塞性肺疾患（</a:t>
            </a:r>
            <a:r>
              <a:rPr kumimoji="1" lang="en-US" altLang="ja-JP" dirty="0"/>
              <a:t>COPD</a:t>
            </a:r>
            <a:r>
              <a:rPr kumimoji="1" lang="ja-JP" altLang="en-US" dirty="0"/>
              <a:t>）という病態と、感冒いわゆる「かぜ」という異なる</a:t>
            </a:r>
            <a:r>
              <a:rPr kumimoji="1" lang="en-US" altLang="ja-JP" dirty="0"/>
              <a:t>2</a:t>
            </a:r>
            <a:r>
              <a:rPr kumimoji="1" lang="ja-JP" altLang="en-US" dirty="0" err="1"/>
              <a:t>つの</a:t>
            </a:r>
            <a:r>
              <a:rPr kumimoji="1" lang="ja-JP" altLang="en-US" dirty="0"/>
              <a:t>疾患があるとします。その両方とも気道では多くの分泌物のために咳や痰を排出しますので、どちらの病態にも気道を乾燥させる作用を持つ麦門冬湯という方剤を治療に用います。異なる病気に対して同じ薬をもって治療をすることがある、これが異病同治です。</a:t>
            </a:r>
            <a:endParaRPr kumimoji="1" lang="en-US" altLang="ja-JP" dirty="0"/>
          </a:p>
          <a:p>
            <a:r>
              <a:rPr kumimoji="1" lang="ja-JP" altLang="en-US" dirty="0"/>
              <a:t>一方、</a:t>
            </a:r>
            <a:r>
              <a:rPr kumimoji="1" lang="en-US" altLang="ja-JP" dirty="0"/>
              <a:t>COPD</a:t>
            </a:r>
            <a:r>
              <a:rPr kumimoji="1" lang="ja-JP" altLang="en-US" dirty="0"/>
              <a:t>であってもヒステリーのような病態（発作性の強い咳）であるならば（気逆）麦門冬湯を、弱弱しくエネルギーの吸収ができないために活力が低下している咳も出ない状態（気虚）ならば、栄養を補う補中益気湯を使用します。このように同じ病気であってもその病態に違いがあれば治療法が、すなわち方剤の選択が異なることを、同病異治といいます。</a:t>
            </a:r>
            <a:endParaRPr kumimoji="1" lang="en-US" altLang="ja-JP" dirty="0"/>
          </a:p>
          <a:p>
            <a:r>
              <a:rPr kumimoji="1" lang="ja-JP" altLang="en-US" dirty="0"/>
              <a:t>漢方医学ではしたがって病気単位で治療法が変わるわけではなく、患者の状態にそって治療が変わるということを示しています。</a:t>
            </a:r>
            <a:endParaRPr kumimoji="1" lang="en-US" altLang="ja-JP" dirty="0"/>
          </a:p>
          <a:p>
            <a:r>
              <a:rPr kumimoji="1" lang="ja-JP" altLang="en-US" dirty="0"/>
              <a:t>これは漢方医学の大変面白い一面です。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14</a:t>
            </a:fld>
            <a:endParaRPr kumimoji="1" lang="ja-JP" altLang="en-US"/>
          </a:p>
        </p:txBody>
      </p:sp>
    </p:spTree>
    <p:extLst>
      <p:ext uri="{BB962C8B-B14F-4D97-AF65-F5344CB8AC3E}">
        <p14:creationId xmlns:p14="http://schemas.microsoft.com/office/powerpoint/2010/main" val="429480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以上、日本で育った東洋医学の漢方医学と、大学教育で行われている西洋医学の違いや、東洋医学または漢方医学について簡単に説明いたしました。</a:t>
            </a:r>
            <a:endParaRPr kumimoji="1" lang="en-US" altLang="ja-JP" dirty="0"/>
          </a:p>
          <a:p>
            <a:r>
              <a:rPr kumimoji="1" lang="ja-JP" altLang="en-US" dirty="0"/>
              <a:t>これは東洋医学、漢方が優れているということを説明したものではありません。患者の診方や治療法にはこうした方法があるということを知っておいてほしいのです。</a:t>
            </a:r>
            <a:endParaRPr kumimoji="1" lang="en-US" altLang="ja-JP" dirty="0"/>
          </a:p>
          <a:p>
            <a:r>
              <a:rPr kumimoji="1" lang="ja-JP" altLang="en-US" dirty="0"/>
              <a:t>そしてそれは日本人が育ててきた伝統医学であることです。</a:t>
            </a:r>
            <a:endParaRPr kumimoji="1" lang="en-US" altLang="ja-JP" dirty="0"/>
          </a:p>
          <a:p>
            <a:r>
              <a:rPr kumimoji="1" lang="ja-JP" altLang="en-US"/>
              <a:t>今後は、</a:t>
            </a:r>
            <a:r>
              <a:rPr kumimoji="1" lang="ja-JP" altLang="en-US" dirty="0"/>
              <a:t>多くの医師が卒前に漢方医学教育を受けることによって、多くの患者が漢方薬を服用するようになります。</a:t>
            </a:r>
            <a:endParaRPr kumimoji="1" lang="en-US" altLang="ja-JP" dirty="0"/>
          </a:p>
          <a:p>
            <a:r>
              <a:rPr kumimoji="1" lang="ja-JP" altLang="en-US" dirty="0"/>
              <a:t>私たちはこうした状況にも対応するために、正しい漢方への知識を持って診療にあたらなければなりません。</a:t>
            </a:r>
            <a:endParaRPr kumimoji="1" lang="en-US" altLang="ja-JP" dirty="0"/>
          </a:p>
          <a:p>
            <a:r>
              <a:rPr kumimoji="1" lang="ja-JP" altLang="en-US" dirty="0"/>
              <a:t>また不定愁訴への対応などに関してなど、多くの漢方薬の効果を活用し、今後は多くの症例と向き合えるようになっていただきたいと思います。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15</a:t>
            </a:fld>
            <a:endParaRPr kumimoji="1" lang="ja-JP" altLang="en-US"/>
          </a:p>
        </p:txBody>
      </p:sp>
    </p:spTree>
    <p:extLst>
      <p:ext uri="{BB962C8B-B14F-4D97-AF65-F5344CB8AC3E}">
        <p14:creationId xmlns:p14="http://schemas.microsoft.com/office/powerpoint/2010/main" val="423792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では医学とは何でしょうか。ヒポクラテスは、人には</a:t>
            </a:r>
            <a:r>
              <a:rPr kumimoji="1" lang="en-US" altLang="ja-JP" dirty="0"/>
              <a:t>natural healing force</a:t>
            </a:r>
            <a:r>
              <a:rPr kumimoji="1" lang="ja-JP" altLang="en-US" dirty="0"/>
              <a:t>があり、この「自然治癒力」が</a:t>
            </a:r>
            <a:r>
              <a:rPr kumimoji="1" lang="en-US" altLang="ja-JP" dirty="0"/>
              <a:t>doctor</a:t>
            </a:r>
            <a:r>
              <a:rPr kumimoji="1" lang="ja-JP" altLang="en-US" dirty="0" err="1"/>
              <a:t>すなち</a:t>
            </a:r>
            <a:r>
              <a:rPr kumimoji="1" lang="ja-JP" altLang="en-US" dirty="0"/>
              <a:t>医学・医療であると言ったのです。これは今の考えからしますと、「免疫力」とでも訳されますでしょうか？病気とは宗教の罰ではなく（神を信じなかったことの報い）、季節・大気といった環境の乱れが体の不調を引き起こすことであり、これを自分の治癒力で治すことが医学の原点なのです。ヒポクラテスの考えはその後、西洋医学としてつながっていくので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2</a:t>
            </a:fld>
            <a:endParaRPr kumimoji="1" lang="ja-JP" altLang="en-US"/>
          </a:p>
        </p:txBody>
      </p:sp>
    </p:spTree>
    <p:extLst>
      <p:ext uri="{BB962C8B-B14F-4D97-AF65-F5344CB8AC3E}">
        <p14:creationId xmlns:p14="http://schemas.microsoft.com/office/powerpoint/2010/main" val="2918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これに対して、漢方医学がどこから</a:t>
            </a:r>
            <a:r>
              <a:rPr kumimoji="1" lang="ja-JP" altLang="en-US" dirty="0" err="1"/>
              <a:t>来たの</a:t>
            </a:r>
            <a:r>
              <a:rPr kumimoji="1" lang="ja-JP" altLang="en-US" dirty="0"/>
              <a:t>かお話します。</a:t>
            </a:r>
            <a:endParaRPr kumimoji="1" lang="en-US" altLang="ja-JP" dirty="0"/>
          </a:p>
          <a:p>
            <a:r>
              <a:rPr kumimoji="1" lang="ja-JP" altLang="en-US" dirty="0"/>
              <a:t>世界には</a:t>
            </a:r>
            <a:r>
              <a:rPr kumimoji="1" lang="en-US" altLang="ja-JP" dirty="0"/>
              <a:t>3</a:t>
            </a:r>
            <a:r>
              <a:rPr kumimoji="1" lang="ja-JP" altLang="en-US" dirty="0" err="1"/>
              <a:t>つの</a:t>
            </a:r>
            <a:r>
              <a:rPr kumimoji="1" lang="ja-JP" altLang="en-US" dirty="0"/>
              <a:t>伝統医学が古くから存在していました。それはアラビアのユナニ医学と北インドを中心としたアーユルベーダ、そして中国医学です。</a:t>
            </a:r>
            <a:endParaRPr kumimoji="1" lang="en-US" altLang="ja-JP" dirty="0"/>
          </a:p>
          <a:p>
            <a:r>
              <a:rPr kumimoji="1" lang="ja-JP" altLang="en-US" dirty="0"/>
              <a:t>ユナニはもともとギリシア医学を起源としてアラビア文化圏で発達した伝統医学です。アーユルベーダは生命科学という意味で、神経系、骨格系、消化器系の</a:t>
            </a:r>
            <a:r>
              <a:rPr kumimoji="1" lang="en-US" altLang="ja-JP" dirty="0"/>
              <a:t>3</a:t>
            </a:r>
            <a:r>
              <a:rPr kumimoji="1" lang="ja-JP" altLang="en-US" dirty="0"/>
              <a:t>要素が崩れると病気になると考えていました。今も病気の体系とよく似ています。そしてこれらはチベットや東南アジアの医学に影響を与えました。</a:t>
            </a:r>
            <a:endParaRPr kumimoji="1" lang="en-US" altLang="ja-JP" dirty="0"/>
          </a:p>
          <a:p>
            <a:r>
              <a:rPr kumimoji="1" lang="ja-JP" altLang="en-US" dirty="0"/>
              <a:t>中国医学についてはもう少し詳しく見ていきましょう。中国医学はその後、朝鮮半島で韓医学と日本で漢方医学となって、それぞれの地で育っていきました。中国の医学は中医学、日本に伝わったのが漢方医学であり、それに対してオランダから入ったものを蘭方と呼んで言うことは知っていますね。日本ではこの二つが区別されて育ってきました。「方」というのはもともと不老長寿の術であり、それがのちに処方という言葉、すなわち薬の意味で使われるようになったのです。</a:t>
            </a:r>
            <a:endParaRPr kumimoji="1" lang="en-US" altLang="ja-JP" dirty="0"/>
          </a:p>
          <a:p>
            <a:r>
              <a:rPr kumimoji="1" lang="ja-JP" altLang="en-US" dirty="0"/>
              <a:t>これに対して欧米系の医学、すなわち西洋医学にはドイツの同種療法「毒を以て毒を制す」、アメリカの整骨療法や反射療法などがありました。</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3</a:t>
            </a:fld>
            <a:endParaRPr kumimoji="1" lang="ja-JP" altLang="en-US"/>
          </a:p>
        </p:txBody>
      </p:sp>
    </p:spTree>
    <p:extLst>
      <p:ext uri="{BB962C8B-B14F-4D97-AF65-F5344CB8AC3E}">
        <p14:creationId xmlns:p14="http://schemas.microsoft.com/office/powerpoint/2010/main" val="382148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では日本における漢方医学の歴史を見てみましょう。</a:t>
            </a:r>
            <a:endParaRPr kumimoji="1" lang="en-US" altLang="ja-JP" dirty="0"/>
          </a:p>
          <a:p>
            <a:r>
              <a:rPr kumimoji="1" lang="ja-JP" altLang="en-US" dirty="0"/>
              <a:t>先ほども説明しましたように、起源は中国です。これは遣唐使や遣隋使が日本に持ち運んできたということが、奈良の正倉院の漢方薬の原材料として残っていることから説明されます。</a:t>
            </a:r>
            <a:endParaRPr kumimoji="1" lang="en-US" altLang="ja-JP" dirty="0"/>
          </a:p>
          <a:p>
            <a:r>
              <a:rPr kumimoji="1" lang="ja-JP" altLang="en-US" dirty="0"/>
              <a:t>その後、平安時代になって遣唐使が廃止されますと、日本人独自で医学書が作成されました。これが「医心方」というものです。</a:t>
            </a:r>
            <a:endParaRPr kumimoji="1" lang="en-US" altLang="ja-JP" dirty="0"/>
          </a:p>
          <a:p>
            <a:r>
              <a:rPr kumimoji="1" lang="ja-JP" altLang="en-US" dirty="0"/>
              <a:t>鎌倉時代になりますと、宋から「傷寒論」という中国医学の古典が入ってきました。主に伝染病についての記載が多かったようです。</a:t>
            </a:r>
            <a:endParaRPr kumimoji="1" lang="en-US" altLang="ja-JP" dirty="0"/>
          </a:p>
          <a:p>
            <a:r>
              <a:rPr kumimoji="1" lang="ja-JP" altLang="en-US" dirty="0"/>
              <a:t>室町時代になりますと、中国の春秋戦国時代から陰陽思想と五行思想が結びついた「陰陽五行説」が入ってきました。皆さんのご存知のように十二支や暦などがこれにより作られています。「土用の丑の日」などはまさにここから入ってきたのです。陰と陽のマークなど皆さんどこかで見たことがありませんか。すべてのものが陰と陽の</a:t>
            </a:r>
            <a:r>
              <a:rPr kumimoji="1" lang="en-US" altLang="ja-JP" dirty="0"/>
              <a:t>2</a:t>
            </a:r>
            <a:r>
              <a:rPr kumimoji="1" lang="ja-JP" altLang="en-US" dirty="0" err="1"/>
              <a:t>つの</a:t>
            </a:r>
            <a:r>
              <a:rPr kumimoji="1" lang="ja-JP" altLang="en-US" dirty="0"/>
              <a:t>エネルギーでできているという考えでした。詳しいことはここで話しませんが皆さん興味があったら調べてください。</a:t>
            </a:r>
            <a:endParaRPr kumimoji="1" lang="en-US" altLang="ja-JP" dirty="0"/>
          </a:p>
          <a:p>
            <a:r>
              <a:rPr kumimoji="1" lang="ja-JP" altLang="en-US" dirty="0"/>
              <a:t>江戸時代になりますと、日本の漢方の始まりとなる動きが出てきます。観念的な理論をやめて、実践的な「傷寒論」に基づいて診療を行うことを重視した「古方派」が出てきたのに対し、一方では処方の有用性を重視し、臨床に役立つものならば取り入れるという新たな動きである「折衷派」が出てきました。さらに江戸時代後期になりますと、蘭学と折衷するようになります。通仙散とよばれる「朝鮮朝顔」で世界で初めて全身麻酔を行い乳がんの外科手術を行った華岡青洲が有名です。また漢方界の巨匠と呼ばれる「浅田宗伯」が皇室の侍医として診療にあたり、漢方医学の存続に貢献しました。</a:t>
            </a:r>
            <a:endParaRPr kumimoji="1" lang="en-US" altLang="ja-JP" dirty="0"/>
          </a:p>
          <a:p>
            <a:r>
              <a:rPr kumimoji="1" lang="ja-JP" altLang="en-US" dirty="0"/>
              <a:t>ところが、日本の医学は大きく変化します。明治政府は医師を免許制にして、西洋医学を取り入れて教育体制を整備することにしたのです。これが今の日本の医学教育の始まりです。これは今まで育ててきた漢方医学の断絶を意味することになったのです。これに関しては司馬遼太郎の「胡蝶の夢」という小説をお読みいただくと様子が分かります。</a:t>
            </a:r>
            <a:endParaRPr kumimoji="1" lang="en-US" altLang="ja-JP" dirty="0"/>
          </a:p>
          <a:p>
            <a:r>
              <a:rPr kumimoji="1" lang="ja-JP" altLang="en-US" dirty="0"/>
              <a:t>その後も医学教育に漢方医学を取り入れる動きはいくつかありましたが、なかなか進みませんでした。</a:t>
            </a:r>
            <a:endParaRPr kumimoji="1" lang="en-US" altLang="ja-JP" dirty="0"/>
          </a:p>
          <a:p>
            <a:r>
              <a:rPr kumimoji="1" lang="en-US" altLang="ja-JP" dirty="0"/>
              <a:t>1950</a:t>
            </a:r>
            <a:r>
              <a:rPr kumimoji="1" lang="ja-JP" altLang="en-US" dirty="0"/>
              <a:t>年に日本東洋医学会が設立され、</a:t>
            </a:r>
            <a:r>
              <a:rPr kumimoji="1" lang="en-US" altLang="ja-JP" dirty="0"/>
              <a:t>1960</a:t>
            </a:r>
            <a:r>
              <a:rPr kumimoji="1" lang="ja-JP" altLang="en-US" dirty="0"/>
              <a:t>年には日本薬局方収載生薬が薬価基準に収載されます。</a:t>
            </a:r>
            <a:endParaRPr kumimoji="1" lang="en-US" altLang="ja-JP" dirty="0"/>
          </a:p>
          <a:p>
            <a:r>
              <a:rPr kumimoji="1" lang="ja-JP" altLang="en-US" dirty="0"/>
              <a:t>その後、医療用漢方エキス製剤が、厚生省薬務局に認められ、ここにようやく現代医療の中に、漢方エキス製剤を使用した新たな漢方医学が始まったのです。</a:t>
            </a:r>
            <a:endParaRPr kumimoji="1" lang="en-US" altLang="ja-JP" dirty="0"/>
          </a:p>
          <a:p>
            <a:r>
              <a:rPr kumimoji="1" lang="en-US" altLang="ja-JP" dirty="0"/>
              <a:t>2001</a:t>
            </a:r>
            <a:r>
              <a:rPr kumimoji="1" lang="ja-JP" altLang="en-US" dirty="0"/>
              <a:t>年には文部科学省が医学・薬学教育のコアカリキュラムに漢方医学が採録されました。</a:t>
            </a:r>
            <a:endParaRPr kumimoji="1" lang="en-US" altLang="ja-JP" dirty="0"/>
          </a:p>
          <a:p>
            <a:r>
              <a:rPr kumimoji="1" lang="en-US" altLang="ja-JP" dirty="0"/>
              <a:t>2015</a:t>
            </a:r>
            <a:r>
              <a:rPr kumimoji="1" lang="ja-JP" altLang="en-US" dirty="0"/>
              <a:t>年には日本歯科医学会の中でも歯科における漢方教育のカリキュラムが検討されるようになりました。</a:t>
            </a:r>
            <a:endParaRPr kumimoji="1" lang="en-US" altLang="ja-JP" dirty="0"/>
          </a:p>
          <a:p>
            <a:r>
              <a:rPr kumimoji="1" lang="ja-JP" altLang="en-US" dirty="0"/>
              <a:t>このように見てくるとお分かりと思いますが、現在の日本の医療で行われている漢方医学とは、起源は中国から入ってきましたが、その後日本国内で育ててきた伝統医学であることがお分かりになれた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4</a:t>
            </a:fld>
            <a:endParaRPr kumimoji="1" lang="ja-JP" altLang="en-US"/>
          </a:p>
        </p:txBody>
      </p:sp>
    </p:spTree>
    <p:extLst>
      <p:ext uri="{BB962C8B-B14F-4D97-AF65-F5344CB8AC3E}">
        <p14:creationId xmlns:p14="http://schemas.microsoft.com/office/powerpoint/2010/main" val="190687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さてここで話を変えて、その漢方薬というものを見ていきましょう。</a:t>
            </a:r>
            <a:endParaRPr kumimoji="1" lang="en-US" altLang="ja-JP" dirty="0"/>
          </a:p>
          <a:p>
            <a:r>
              <a:rPr kumimoji="1" lang="ja-JP" altLang="en-US" dirty="0"/>
              <a:t>漢方薬とはいくつもの生薬を組み合わせて作られた薬を指します。その生薬とは、天然物です。漢方薬にするにはそのままか、簡単な加工を施して薬となります。</a:t>
            </a:r>
            <a:endParaRPr kumimoji="1" lang="en-US" altLang="ja-JP" dirty="0"/>
          </a:p>
          <a:p>
            <a:r>
              <a:rPr kumimoji="1" lang="ja-JP" altLang="en-US" dirty="0"/>
              <a:t>生薬の中には石膏などの鉱物からくるもの、牡蠣の殻など動物からくるもの、そして植物から作られるものなど、大きく分けてこれら</a:t>
            </a:r>
            <a:r>
              <a:rPr kumimoji="1" lang="en-US" altLang="ja-JP" dirty="0"/>
              <a:t>3</a:t>
            </a:r>
            <a:r>
              <a:rPr kumimoji="1" lang="ja-JP" altLang="en-US" dirty="0"/>
              <a:t>つが分類されます。</a:t>
            </a:r>
            <a:endParaRPr kumimoji="1" lang="en-US" altLang="ja-JP" dirty="0"/>
          </a:p>
          <a:p>
            <a:r>
              <a:rPr kumimoji="1" lang="ja-JP" altLang="en-US" dirty="0"/>
              <a:t>漢方薬はこれらを組み合わせて使用することにより、薬効が多岐にわたること、自然界の材料を使用していることから副作用が少なく、経口的に使用することから穏やかに吸収されて、その効果は持続しやすいという利点があります。しかし、生薬はどこで取れても同じというものではないため、有効成分の内容は産地によって変化したり、まがい物が出回る可能性があること、長時間の保存が困難であることや、まだわからない成分が含まれている可能性があるなどの欠点もあります。</a:t>
            </a:r>
            <a:endParaRPr kumimoji="1" lang="en-US" altLang="ja-JP" dirty="0"/>
          </a:p>
          <a:p>
            <a:r>
              <a:rPr kumimoji="1" lang="ja-JP" altLang="en-US" dirty="0"/>
              <a:t>こうして使用される生薬にも医薬制度により、医師の処方により使用される医療用生薬、一般の人が薬屋で購入できる一般用生薬、医薬品メーカが薬を製造するときにのみ用いられる医薬品の原料としての生薬である</a:t>
            </a:r>
            <a:r>
              <a:rPr kumimoji="1" lang="zh-TW" altLang="en-US" dirty="0"/>
              <a:t>製造専用生薬</a:t>
            </a:r>
            <a:r>
              <a:rPr kumimoji="1" lang="ja-JP" altLang="en-US" dirty="0"/>
              <a:t>の</a:t>
            </a:r>
            <a:r>
              <a:rPr kumimoji="1" lang="en-US" altLang="ja-JP" dirty="0"/>
              <a:t>3</a:t>
            </a:r>
            <a:r>
              <a:rPr kumimoji="1" lang="ja-JP" altLang="en-US" dirty="0"/>
              <a:t>つがあります。これらの薬を見ると、そこにはそうした記号がついています。</a:t>
            </a:r>
            <a:endParaRPr kumimoji="1" lang="en-US" altLang="ja-JP" dirty="0"/>
          </a:p>
          <a:p>
            <a:r>
              <a:rPr kumimoji="1" lang="ja-JP" altLang="en-US" dirty="0"/>
              <a:t>民間薬というものは、個人的な意見・経験に基づいて使用されるので効果は漠然として不正確であることが多いのに対し、漢方薬は東洋医学の理論に基づいて処方されて使用されるので正確に働きます。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5</a:t>
            </a:fld>
            <a:endParaRPr kumimoji="1" lang="ja-JP" altLang="en-US"/>
          </a:p>
        </p:txBody>
      </p:sp>
    </p:spTree>
    <p:extLst>
      <p:ext uri="{BB962C8B-B14F-4D97-AF65-F5344CB8AC3E}">
        <p14:creationId xmlns:p14="http://schemas.microsoft.com/office/powerpoint/2010/main" val="260433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さて「漢方薬はどうして効くか、その作用が分かりにくい」という意見は、非常に多く聞かれます。その作用経路については黒岩義之先生が以下のように説明しています。</a:t>
            </a:r>
            <a:endParaRPr kumimoji="1" lang="en-US" altLang="ja-JP" dirty="0"/>
          </a:p>
          <a:p>
            <a:r>
              <a:rPr kumimoji="1" lang="ja-JP" altLang="en-US" dirty="0"/>
              <a:t>腸管免疫はもともと神経系を守るためにあったといわれています。それは昆虫などの無脊椎動物には血液脳関門がなく、そのため自己免疫疾患の標的になりやすい、哺乳類でも古い脳は病気の標的になりやすいことからもわかります。</a:t>
            </a:r>
            <a:endParaRPr kumimoji="1" lang="en-US" altLang="ja-JP" dirty="0"/>
          </a:p>
          <a:p>
            <a:r>
              <a:rPr kumimoji="1" lang="ja-JP" altLang="en-US" dirty="0"/>
              <a:t>漢方薬は腸内細菌叢を刺激、特にリンパ球を刺激して腸管免疫を変化させると考えられています。さらに漢方薬は、腸内神経叢をも刺激し、自律神経や脳へ作用するといわれています。</a:t>
            </a:r>
            <a:endParaRPr kumimoji="1" lang="en-US" altLang="ja-JP" dirty="0"/>
          </a:p>
          <a:p>
            <a:r>
              <a:rPr kumimoji="1" lang="ja-JP" altLang="en-US" dirty="0"/>
              <a:t>消化器と神経系は近接し平行に走行しているために、相互に非常に影響を受け易いのです。</a:t>
            </a:r>
            <a:endParaRPr kumimoji="1" lang="en-US" altLang="ja-JP" dirty="0"/>
          </a:p>
          <a:p>
            <a:r>
              <a:rPr kumimoji="1" lang="ja-JP" altLang="en-US" dirty="0"/>
              <a:t>このように漢方薬は腸管から免疫系、神経系にまで広く作用するものと考えられています。</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6</a:t>
            </a:fld>
            <a:endParaRPr kumimoji="1" lang="ja-JP" altLang="en-US"/>
          </a:p>
        </p:txBody>
      </p:sp>
    </p:spTree>
    <p:extLst>
      <p:ext uri="{BB962C8B-B14F-4D97-AF65-F5344CB8AC3E}">
        <p14:creationId xmlns:p14="http://schemas.microsoft.com/office/powerpoint/2010/main" val="245026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生薬の作用する生体側の部位に関して、最近では新たな知見が発表されています。核内受容体の中には内在性リガンドが明らかとなっていない（少なくとも、広く認められていない）ものも多く、そのような受容体をオーファン（孤児）受容体と呼ばれていますが、そのオーファン受容体の中には生殖と発生に、また成長に、さらにはステロイド合成のための受容体があります。</a:t>
            </a:r>
            <a:endParaRPr kumimoji="1" lang="en-US" altLang="ja-JP" dirty="0"/>
          </a:p>
          <a:p>
            <a:r>
              <a:rPr kumimoji="1" lang="ja-JP" altLang="en-US" dirty="0"/>
              <a:t>漢方薬に含まれる多くの生薬の有効成分が、この核内のいづれかの受容体に作用することが発見されています。すなわち西洋医学と東洋医学がようやくここにきて結びついてきたのであり、東洋医学はようやくサイエンスの世界へ広がってきました。</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7</a:t>
            </a:fld>
            <a:endParaRPr kumimoji="1" lang="ja-JP" altLang="en-US"/>
          </a:p>
        </p:txBody>
      </p:sp>
    </p:spTree>
    <p:extLst>
      <p:ext uri="{BB962C8B-B14F-4D97-AF65-F5344CB8AC3E}">
        <p14:creationId xmlns:p14="http://schemas.microsoft.com/office/powerpoint/2010/main" val="1765909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では臨床として西洋医学と東洋医学はどう違うかを見ていきましょう。</a:t>
            </a:r>
            <a:endParaRPr kumimoji="1" lang="en-US" altLang="ja-JP" dirty="0"/>
          </a:p>
          <a:p>
            <a:r>
              <a:rPr kumimoji="1" lang="ja-JP" altLang="en-US" dirty="0"/>
              <a:t>西洋医学は、科学的、理論的であり単一成分または合成品によって組み立てられており、それを詳しく分析した結果をエビデンスとし、その上に構築されて全体が成り立っています。また病気の原因がどこにあるかを明確にすること、すなわち病巣を局所化していくことによって理論を展開していくことが特徴です。一般的に多くの西洋薬は体全体に作用するという概念には遠い傾向にあります。</a:t>
            </a:r>
            <a:endParaRPr kumimoji="1" lang="en-US" altLang="ja-JP" dirty="0"/>
          </a:p>
          <a:p>
            <a:r>
              <a:rPr kumimoji="1" lang="ja-JP" altLang="en-US" dirty="0"/>
              <a:t>一方、漢方薬は心と体を一つの集合体として考えて、体全体のバランスを図っていくことで成り立っています。先の西洋薬が局所に集中したのとは対照的です。</a:t>
            </a:r>
            <a:endParaRPr kumimoji="1" lang="en-US" altLang="ja-JP" dirty="0"/>
          </a:p>
          <a:p>
            <a:r>
              <a:rPr kumimoji="1" lang="ja-JP" altLang="en-US" dirty="0"/>
              <a:t>そして天然のものを用いてそれを組み合わせて何に効くかを哲学的に、または経験的な知見から判断して使用していくことが特徴です。これがまた西洋医学を学ぶ学生や医師たちが、漢方薬は使用しにくいと考えてしまう原因にもなっているよう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8</a:t>
            </a:fld>
            <a:endParaRPr kumimoji="1" lang="ja-JP" altLang="en-US"/>
          </a:p>
        </p:txBody>
      </p:sp>
    </p:spTree>
    <p:extLst>
      <p:ext uri="{BB962C8B-B14F-4D97-AF65-F5344CB8AC3E}">
        <p14:creationId xmlns:p14="http://schemas.microsoft.com/office/powerpoint/2010/main" val="85173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西洋医学と東洋医学（漢方薬）が、どのように発展してきたかを考えてみましょう。</a:t>
            </a:r>
            <a:endParaRPr kumimoji="1" lang="en-US" altLang="ja-JP" dirty="0"/>
          </a:p>
          <a:p>
            <a:r>
              <a:rPr kumimoji="1" lang="ja-JP" altLang="en-US" dirty="0"/>
              <a:t>西洋薬はたとえば、咳、痛みなどに従来の何かが奏功する事を知ったならば、どの物質がどの症状の改善に効果を合ったかを追求します。それに基づいてその症状に合わせた薬を処方するのです。</a:t>
            </a:r>
            <a:endParaRPr kumimoji="1" lang="en-US" altLang="ja-JP" dirty="0"/>
          </a:p>
          <a:p>
            <a:r>
              <a:rPr kumimoji="1" lang="ja-JP" altLang="en-US" dirty="0"/>
              <a:t>一方、漢方薬は今まで効くらしいと言われた生薬が、どういった病態に効くかが重要であり、あえて病気との対応に病名は必要ではありません。</a:t>
            </a:r>
          </a:p>
        </p:txBody>
      </p:sp>
      <p:sp>
        <p:nvSpPr>
          <p:cNvPr id="4" name="スライド番号プレースホルダー 3"/>
          <p:cNvSpPr>
            <a:spLocks noGrp="1"/>
          </p:cNvSpPr>
          <p:nvPr>
            <p:ph type="sldNum" sz="quarter" idx="10"/>
          </p:nvPr>
        </p:nvSpPr>
        <p:spPr/>
        <p:txBody>
          <a:bodyPr/>
          <a:lstStyle/>
          <a:p>
            <a:fld id="{FC1FCB9B-9798-4C80-BCA4-FFC47D3FD590}" type="slidenum">
              <a:rPr kumimoji="1" lang="ja-JP" altLang="en-US" smtClean="0"/>
              <a:t>9</a:t>
            </a:fld>
            <a:endParaRPr kumimoji="1" lang="ja-JP" altLang="en-US"/>
          </a:p>
        </p:txBody>
      </p:sp>
    </p:spTree>
    <p:extLst>
      <p:ext uri="{BB962C8B-B14F-4D97-AF65-F5344CB8AC3E}">
        <p14:creationId xmlns:p14="http://schemas.microsoft.com/office/powerpoint/2010/main" val="63458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64DA653-60EC-47C1-8EC6-D3D4B175ECB0}"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369062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A52F84B-51C2-445D-ABA7-827740A4656B}"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249199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639D74D-E9D8-4361-B0DB-13511BDA5812}"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75345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8647557-15EB-4436-9801-41563746D45D}"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513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FCBA52-D522-411F-B2A1-99037182CF64}"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1199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8843707-6FF2-4485-AB55-4949DEF945E2}"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721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E0F5C54-A2C2-4807-B616-26491B0F85FD}"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210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B4505B9-6C61-47C1-9E75-2660D4221A3F}"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593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34E360A-5C83-4373-AB7D-F8B4ADE699A6}"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3482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C0147-19AB-4B51-A4D9-234B18FCED36}"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9681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98B7A7-A965-40F8-8D7D-9880FC656F2D}"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4516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E315E39-9037-426B-B112-AE15658242DD}"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1502163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91C8EB-E619-468A-B77C-C485CE32F46B}"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68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D67049-4259-4B67-9D12-5D40096706E9}"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3576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451FDF5-6BD8-487F-843C-CFE1477668B7}"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104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a:p>
        </p:txBody>
      </p:sp>
      <p:sp>
        <p:nvSpPr>
          <p:cNvPr id="5" name="Rectangle 4"/>
          <p:cNvSpPr>
            <a:spLocks noGrp="1" noChangeArrowheads="1"/>
          </p:cNvSpPr>
          <p:nvPr>
            <p:ph type="dt" sz="half" idx="10"/>
          </p:nvPr>
        </p:nvSpPr>
        <p:spPr/>
        <p:txBody>
          <a:bodyPr/>
          <a:lstStyle>
            <a:lvl1pPr>
              <a:defRPr/>
            </a:lvl1pPr>
          </a:lstStyle>
          <a:p>
            <a:pPr>
              <a:defRPr/>
            </a:pPr>
            <a:fld id="{7F735502-543C-4FBA-BC3E-2392EE344958}" type="datetime1">
              <a:rPr lang="ja-JP" altLang="en-US" smtClean="0">
                <a:solidFill>
                  <a:prstClr val="black">
                    <a:tint val="75000"/>
                  </a:prstClr>
                </a:solidFill>
              </a:rPr>
              <a:pPr>
                <a:defRPr/>
              </a:pPr>
              <a:t>2018/11/30</a:t>
            </a:fld>
            <a:endParaRPr lang="en-US" altLang="ja-JP">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6CFE700-FCAA-4C35-B493-E39623C36BE0}"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9637147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44673AF-4AB8-4311-9B34-31C3118345B2}" type="datetime1">
              <a:rPr kumimoji="1" lang="ja-JP" altLang="en-US" smtClean="0"/>
              <a:t>2018/11/30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9010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15A101D-8542-40D9-B5BE-F44EED6E7648}"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230712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84663DA-0E90-4B57-B91D-94CE57F19D82}" type="datetime1">
              <a:rPr kumimoji="1" lang="ja-JP" altLang="en-US" smtClean="0"/>
              <a:t>2018/11/30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290309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D799141-FDE9-4F19-8A9E-22BF82A7195B}" type="datetime1">
              <a:rPr kumimoji="1" lang="ja-JP" altLang="en-US" smtClean="0"/>
              <a:t>2018/11/30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274698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CFA151-4B50-43AE-A05E-7ED3FA28F92B}" type="datetime1">
              <a:rPr kumimoji="1" lang="ja-JP" altLang="en-US" smtClean="0"/>
              <a:t>2018/11/30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6467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A9532C3-D333-430E-A222-E0C7FDC8BA2B}"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24148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9FB634D-75E3-4D2D-90E1-9823867B084A}" type="datetime1">
              <a:rPr kumimoji="1" lang="ja-JP" altLang="en-US" smtClean="0"/>
              <a:t>2018/11/30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412720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0B796-2985-424F-AF67-DFFF261C3B5F}" type="datetime1">
              <a:rPr kumimoji="1" lang="ja-JP" altLang="en-US" smtClean="0"/>
              <a:t>2018/11/30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7A635-D6D9-4912-AAEC-E9EDE6A96C96}" type="slidenum">
              <a:rPr kumimoji="1" lang="ja-JP" altLang="en-US" smtClean="0"/>
              <a:t>‹#›</a:t>
            </a:fld>
            <a:endParaRPr kumimoji="1" lang="ja-JP" altLang="en-US"/>
          </a:p>
        </p:txBody>
      </p:sp>
    </p:spTree>
    <p:extLst>
      <p:ext uri="{BB962C8B-B14F-4D97-AF65-F5344CB8AC3E}">
        <p14:creationId xmlns:p14="http://schemas.microsoft.com/office/powerpoint/2010/main" val="397836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9B70B-5E6D-47E0-82DA-6F3302267942}" type="datetime1">
              <a:rPr lang="ja-JP" altLang="en-US" smtClean="0">
                <a:solidFill>
                  <a:prstClr val="black">
                    <a:tint val="75000"/>
                  </a:prstClr>
                </a:solidFill>
              </a:rPr>
              <a:pPr/>
              <a:t>2018/11/30</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C1619-0EDE-4989-A594-8EEF5A6D26B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6233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emf"/><Relationship Id="rId5" Type="http://schemas.openxmlformats.org/officeDocument/2006/relationships/image" Target="../media/image3.jpeg"/><Relationship Id="rId10" Type="http://schemas.openxmlformats.org/officeDocument/2006/relationships/image" Target="../media/image8.emf"/><Relationship Id="rId4" Type="http://schemas.openxmlformats.org/officeDocument/2006/relationships/image" Target="../media/image2.jpe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ja.wikipedia.org/wiki/%E3%83%95%E3%82%A1%E3%82%A4%E3%83%AB:DaturaMetel-plant.jpg" TargetMode="External"/><Relationship Id="rId3" Type="http://schemas.openxmlformats.org/officeDocument/2006/relationships/image" Target="../media/image13.emf"/><Relationship Id="rId7" Type="http://schemas.openxmlformats.org/officeDocument/2006/relationships/image" Target="../media/image16.png"/><Relationship Id="rId12"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19.emf"/><Relationship Id="rId5" Type="http://schemas.openxmlformats.org/officeDocument/2006/relationships/hyperlink" Target="http://ja.wikipedia.org/wiki/%E3%83%95%E3%82%A1%E3%82%A4%E3%83%AB:Shoso-in.jpg" TargetMode="External"/><Relationship Id="rId10" Type="http://schemas.openxmlformats.org/officeDocument/2006/relationships/image" Target="../media/image18.emf"/><Relationship Id="rId4" Type="http://schemas.openxmlformats.org/officeDocument/2006/relationships/image" Target="../media/image14.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F2A7A635-D6D9-4912-AAEC-E9EDE6A96C96}" type="slidenum">
              <a:rPr kumimoji="1" lang="ja-JP" altLang="en-US" smtClean="0"/>
              <a:t>1</a:t>
            </a:fld>
            <a:endParaRPr kumimoji="1" lang="ja-JP" altLang="en-US"/>
          </a:p>
        </p:txBody>
      </p:sp>
      <p:sp>
        <p:nvSpPr>
          <p:cNvPr id="5" name="正方形/長方形 4"/>
          <p:cNvSpPr/>
          <p:nvPr/>
        </p:nvSpPr>
        <p:spPr>
          <a:xfrm>
            <a:off x="955258" y="3025238"/>
            <a:ext cx="698139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ja-JP" alt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「東洋医学と西洋医学」</a:t>
            </a:r>
            <a:endParaRPr lang="ja-JP" alt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847" y="4411117"/>
            <a:ext cx="1638605" cy="181417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50" y="1208009"/>
            <a:ext cx="2053438" cy="1585989"/>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1234" y="145799"/>
            <a:ext cx="1368152" cy="2716650"/>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8476" y="868160"/>
            <a:ext cx="1798942" cy="1925838"/>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4362" y="676469"/>
            <a:ext cx="1478814" cy="2117529"/>
          </a:xfrm>
          <a:prstGeom prst="rect">
            <a:avLst/>
          </a:prstGeom>
        </p:spPr>
      </p:pic>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5953" y="350500"/>
            <a:ext cx="1489169" cy="2400590"/>
          </a:xfrm>
          <a:prstGeom prst="rect">
            <a:avLst/>
          </a:prstGeom>
        </p:spPr>
      </p:pic>
      <p:pic>
        <p:nvPicPr>
          <p:cNvPr id="2" name="図 1"/>
          <p:cNvPicPr>
            <a:picLocks noChangeAspect="1"/>
          </p:cNvPicPr>
          <p:nvPr/>
        </p:nvPicPr>
        <p:blipFill>
          <a:blip r:embed="rId9"/>
          <a:stretch>
            <a:fillRect/>
          </a:stretch>
        </p:blipFill>
        <p:spPr>
          <a:xfrm>
            <a:off x="6405373" y="3933066"/>
            <a:ext cx="2304327" cy="1504610"/>
          </a:xfrm>
          <a:prstGeom prst="rect">
            <a:avLst/>
          </a:prstGeom>
        </p:spPr>
      </p:pic>
      <p:pic>
        <p:nvPicPr>
          <p:cNvPr id="4" name="図 3"/>
          <p:cNvPicPr>
            <a:picLocks noChangeAspect="1"/>
          </p:cNvPicPr>
          <p:nvPr/>
        </p:nvPicPr>
        <p:blipFill>
          <a:blip r:embed="rId10"/>
          <a:stretch>
            <a:fillRect/>
          </a:stretch>
        </p:blipFill>
        <p:spPr>
          <a:xfrm>
            <a:off x="6414261" y="5318202"/>
            <a:ext cx="2729739" cy="1386159"/>
          </a:xfrm>
          <a:prstGeom prst="rect">
            <a:avLst/>
          </a:prstGeom>
        </p:spPr>
      </p:pic>
      <p:pic>
        <p:nvPicPr>
          <p:cNvPr id="7" name="図 6"/>
          <p:cNvPicPr>
            <a:picLocks noChangeAspect="1"/>
          </p:cNvPicPr>
          <p:nvPr/>
        </p:nvPicPr>
        <p:blipFill>
          <a:blip r:embed="rId11"/>
          <a:stretch>
            <a:fillRect/>
          </a:stretch>
        </p:blipFill>
        <p:spPr>
          <a:xfrm>
            <a:off x="710169" y="4437112"/>
            <a:ext cx="2514148" cy="1982169"/>
          </a:xfrm>
          <a:prstGeom prst="rect">
            <a:avLst/>
          </a:prstGeom>
        </p:spPr>
      </p:pic>
    </p:spTree>
    <p:extLst>
      <p:ext uri="{BB962C8B-B14F-4D97-AF65-F5344CB8AC3E}">
        <p14:creationId xmlns:p14="http://schemas.microsoft.com/office/powerpoint/2010/main" val="33433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58644" y="171807"/>
            <a:ext cx="3367286" cy="919818"/>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症状と薬剤</a:t>
            </a:r>
          </a:p>
        </p:txBody>
      </p:sp>
      <p:sp>
        <p:nvSpPr>
          <p:cNvPr id="3" name="スライド番号プレースホルダー 2"/>
          <p:cNvSpPr>
            <a:spLocks noGrp="1"/>
          </p:cNvSpPr>
          <p:nvPr>
            <p:ph type="sldNum" sz="quarter" idx="12"/>
          </p:nvPr>
        </p:nvSpPr>
        <p:spPr>
          <a:xfrm>
            <a:off x="6381802" y="6356351"/>
            <a:ext cx="2057400" cy="365125"/>
          </a:xfrm>
        </p:spPr>
        <p:txBody>
          <a:bodyPr/>
          <a:lstStyle/>
          <a:p>
            <a:fld id="{DD7C1619-0EDE-4989-A594-8EEF5A6D26B8}" type="slidenum">
              <a:rPr lang="ja-JP" altLang="en-US" smtClean="0">
                <a:solidFill>
                  <a:prstClr val="black">
                    <a:tint val="75000"/>
                  </a:prstClr>
                </a:solidFill>
              </a:rPr>
              <a:pPr/>
              <a:t>10</a:t>
            </a:fld>
            <a:endParaRPr lang="ja-JP" altLang="en-US">
              <a:solidFill>
                <a:prstClr val="black">
                  <a:tint val="75000"/>
                </a:prstClr>
              </a:solidFill>
            </a:endParaRPr>
          </a:p>
        </p:txBody>
      </p:sp>
      <p:sp>
        <p:nvSpPr>
          <p:cNvPr id="4" name="テキスト ボックス 3"/>
          <p:cNvSpPr txBox="1"/>
          <p:nvPr/>
        </p:nvSpPr>
        <p:spPr>
          <a:xfrm>
            <a:off x="3995936" y="1768524"/>
            <a:ext cx="415498" cy="369332"/>
          </a:xfrm>
          <a:prstGeom prst="rect">
            <a:avLst/>
          </a:prstGeom>
          <a:noFill/>
        </p:spPr>
        <p:txBody>
          <a:bodyPr wrap="none" rtlCol="0">
            <a:spAutoFit/>
          </a:bodyPr>
          <a:lstStyle/>
          <a:p>
            <a:r>
              <a:rPr kumimoji="1" lang="ja-JP" altLang="en-US" dirty="0"/>
              <a:t>咳</a:t>
            </a:r>
          </a:p>
        </p:txBody>
      </p:sp>
      <p:sp>
        <p:nvSpPr>
          <p:cNvPr id="5" name="テキスト ボックス 4"/>
          <p:cNvSpPr txBox="1"/>
          <p:nvPr/>
        </p:nvSpPr>
        <p:spPr>
          <a:xfrm>
            <a:off x="3880519" y="2218780"/>
            <a:ext cx="646331" cy="369332"/>
          </a:xfrm>
          <a:prstGeom prst="rect">
            <a:avLst/>
          </a:prstGeom>
          <a:noFill/>
        </p:spPr>
        <p:txBody>
          <a:bodyPr wrap="none" rtlCol="0">
            <a:spAutoFit/>
          </a:bodyPr>
          <a:lstStyle/>
          <a:p>
            <a:r>
              <a:rPr lang="ja-JP" altLang="en-US" dirty="0"/>
              <a:t>悪寒</a:t>
            </a:r>
            <a:endParaRPr kumimoji="1" lang="ja-JP" altLang="en-US" dirty="0"/>
          </a:p>
        </p:txBody>
      </p:sp>
      <p:sp>
        <p:nvSpPr>
          <p:cNvPr id="6" name="テキスト ボックス 5"/>
          <p:cNvSpPr txBox="1"/>
          <p:nvPr/>
        </p:nvSpPr>
        <p:spPr>
          <a:xfrm>
            <a:off x="3677660" y="3436308"/>
            <a:ext cx="1311578" cy="369332"/>
          </a:xfrm>
          <a:prstGeom prst="rect">
            <a:avLst/>
          </a:prstGeom>
          <a:noFill/>
        </p:spPr>
        <p:txBody>
          <a:bodyPr wrap="none" rtlCol="0">
            <a:spAutoFit/>
          </a:bodyPr>
          <a:lstStyle/>
          <a:p>
            <a:r>
              <a:rPr kumimoji="1" lang="ja-JP" altLang="en-US" dirty="0"/>
              <a:t>のどの痛み</a:t>
            </a:r>
          </a:p>
        </p:txBody>
      </p:sp>
      <p:sp>
        <p:nvSpPr>
          <p:cNvPr id="11" name="テキスト ボックス 10"/>
          <p:cNvSpPr txBox="1"/>
          <p:nvPr/>
        </p:nvSpPr>
        <p:spPr>
          <a:xfrm>
            <a:off x="3849415" y="3948215"/>
            <a:ext cx="877163" cy="369332"/>
          </a:xfrm>
          <a:prstGeom prst="rect">
            <a:avLst/>
          </a:prstGeom>
          <a:noFill/>
        </p:spPr>
        <p:txBody>
          <a:bodyPr wrap="none" rtlCol="0">
            <a:spAutoFit/>
          </a:bodyPr>
          <a:lstStyle/>
          <a:p>
            <a:r>
              <a:rPr kumimoji="1" lang="ja-JP" altLang="en-US" dirty="0"/>
              <a:t>呼吸器</a:t>
            </a:r>
          </a:p>
        </p:txBody>
      </p:sp>
      <p:sp>
        <p:nvSpPr>
          <p:cNvPr id="18" name="テキスト ボックス 17"/>
          <p:cNvSpPr txBox="1"/>
          <p:nvPr/>
        </p:nvSpPr>
        <p:spPr>
          <a:xfrm>
            <a:off x="3871511" y="2811023"/>
            <a:ext cx="646331" cy="369332"/>
          </a:xfrm>
          <a:prstGeom prst="rect">
            <a:avLst/>
          </a:prstGeom>
          <a:noFill/>
        </p:spPr>
        <p:txBody>
          <a:bodyPr wrap="none" rtlCol="0">
            <a:spAutoFit/>
          </a:bodyPr>
          <a:lstStyle/>
          <a:p>
            <a:r>
              <a:rPr kumimoji="1" lang="ja-JP" altLang="en-US" dirty="0"/>
              <a:t>発熱</a:t>
            </a:r>
          </a:p>
        </p:txBody>
      </p:sp>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982" y="4490271"/>
            <a:ext cx="2114550" cy="2162175"/>
          </a:xfrm>
          <a:prstGeom prst="rect">
            <a:avLst/>
          </a:prstGeom>
        </p:spPr>
      </p:pic>
      <p:sp>
        <p:nvSpPr>
          <p:cNvPr id="13" name="テキスト ボックス 12"/>
          <p:cNvSpPr txBox="1"/>
          <p:nvPr/>
        </p:nvSpPr>
        <p:spPr>
          <a:xfrm>
            <a:off x="1145075" y="1724865"/>
            <a:ext cx="646331" cy="369332"/>
          </a:xfrm>
          <a:prstGeom prst="rect">
            <a:avLst/>
          </a:prstGeom>
          <a:noFill/>
        </p:spPr>
        <p:txBody>
          <a:bodyPr wrap="none" rtlCol="0">
            <a:spAutoFit/>
          </a:bodyPr>
          <a:lstStyle/>
          <a:p>
            <a:r>
              <a:rPr kumimoji="1" lang="ja-JP" altLang="en-US" dirty="0"/>
              <a:t>麻黄</a:t>
            </a:r>
          </a:p>
        </p:txBody>
      </p:sp>
      <p:sp>
        <p:nvSpPr>
          <p:cNvPr id="15" name="テキスト ボックス 14"/>
          <p:cNvSpPr txBox="1"/>
          <p:nvPr/>
        </p:nvSpPr>
        <p:spPr>
          <a:xfrm>
            <a:off x="1160464" y="3436308"/>
            <a:ext cx="1261884" cy="369332"/>
          </a:xfrm>
          <a:prstGeom prst="rect">
            <a:avLst/>
          </a:prstGeom>
          <a:noFill/>
        </p:spPr>
        <p:txBody>
          <a:bodyPr wrap="none" rtlCol="0">
            <a:spAutoFit/>
          </a:bodyPr>
          <a:lstStyle/>
          <a:p>
            <a:r>
              <a:rPr kumimoji="1" lang="ja-JP" altLang="en-US" dirty="0"/>
              <a:t>甘草、芍薬</a:t>
            </a:r>
          </a:p>
        </p:txBody>
      </p:sp>
      <p:sp>
        <p:nvSpPr>
          <p:cNvPr id="16" name="テキスト ボックス 15"/>
          <p:cNvSpPr txBox="1"/>
          <p:nvPr/>
        </p:nvSpPr>
        <p:spPr>
          <a:xfrm>
            <a:off x="1229388" y="3948215"/>
            <a:ext cx="646331" cy="369332"/>
          </a:xfrm>
          <a:prstGeom prst="rect">
            <a:avLst/>
          </a:prstGeom>
          <a:noFill/>
        </p:spPr>
        <p:txBody>
          <a:bodyPr wrap="none" rtlCol="0">
            <a:spAutoFit/>
          </a:bodyPr>
          <a:lstStyle/>
          <a:p>
            <a:r>
              <a:rPr kumimoji="1" lang="ja-JP" altLang="en-US" dirty="0"/>
              <a:t>麻黄</a:t>
            </a:r>
          </a:p>
        </p:txBody>
      </p:sp>
      <p:sp>
        <p:nvSpPr>
          <p:cNvPr id="17" name="テキスト ボックス 16"/>
          <p:cNvSpPr txBox="1"/>
          <p:nvPr/>
        </p:nvSpPr>
        <p:spPr>
          <a:xfrm>
            <a:off x="1150230" y="2224814"/>
            <a:ext cx="646331" cy="369332"/>
          </a:xfrm>
          <a:prstGeom prst="rect">
            <a:avLst/>
          </a:prstGeom>
          <a:noFill/>
        </p:spPr>
        <p:txBody>
          <a:bodyPr wrap="none" rtlCol="0">
            <a:spAutoFit/>
          </a:bodyPr>
          <a:lstStyle/>
          <a:p>
            <a:r>
              <a:rPr lang="ja-JP" altLang="en-US" dirty="0"/>
              <a:t>生姜</a:t>
            </a:r>
            <a:endParaRPr kumimoji="1" lang="ja-JP" altLang="en-US" dirty="0"/>
          </a:p>
        </p:txBody>
      </p:sp>
      <p:sp>
        <p:nvSpPr>
          <p:cNvPr id="19" name="テキスト ボックス 18"/>
          <p:cNvSpPr txBox="1"/>
          <p:nvPr/>
        </p:nvSpPr>
        <p:spPr>
          <a:xfrm>
            <a:off x="1145075" y="2830561"/>
            <a:ext cx="646331" cy="369332"/>
          </a:xfrm>
          <a:prstGeom prst="rect">
            <a:avLst/>
          </a:prstGeom>
          <a:noFill/>
        </p:spPr>
        <p:txBody>
          <a:bodyPr wrap="none" rtlCol="0">
            <a:spAutoFit/>
          </a:bodyPr>
          <a:lstStyle/>
          <a:p>
            <a:r>
              <a:rPr kumimoji="1" lang="ja-JP" altLang="en-US" dirty="0"/>
              <a:t>桂皮</a:t>
            </a:r>
          </a:p>
        </p:txBody>
      </p:sp>
      <p:cxnSp>
        <p:nvCxnSpPr>
          <p:cNvPr id="24" name="直線矢印コネクタ 23"/>
          <p:cNvCxnSpPr/>
          <p:nvPr/>
        </p:nvCxnSpPr>
        <p:spPr>
          <a:xfrm flipH="1">
            <a:off x="2483768" y="1953190"/>
            <a:ext cx="108012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2597540" y="2993784"/>
            <a:ext cx="108012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2597540" y="3633604"/>
            <a:ext cx="108012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2636168" y="4132881"/>
            <a:ext cx="108012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2483768" y="2403446"/>
            <a:ext cx="108012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683568" y="1196752"/>
            <a:ext cx="2340260" cy="381642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4516172" y="1129930"/>
            <a:ext cx="3172707" cy="3816424"/>
            <a:chOff x="4516172" y="1129930"/>
            <a:chExt cx="3172707" cy="3816424"/>
          </a:xfrm>
        </p:grpSpPr>
        <p:sp>
          <p:nvSpPr>
            <p:cNvPr id="7" name="テキスト ボックス 6"/>
            <p:cNvSpPr txBox="1"/>
            <p:nvPr/>
          </p:nvSpPr>
          <p:spPr>
            <a:xfrm>
              <a:off x="5771162" y="1746028"/>
              <a:ext cx="1016625" cy="369332"/>
            </a:xfrm>
            <a:prstGeom prst="rect">
              <a:avLst/>
            </a:prstGeom>
            <a:noFill/>
          </p:spPr>
          <p:txBody>
            <a:bodyPr wrap="none" rtlCol="0">
              <a:spAutoFit/>
            </a:bodyPr>
            <a:lstStyle/>
            <a:p>
              <a:r>
                <a:rPr kumimoji="1" lang="ja-JP" altLang="en-US" dirty="0"/>
                <a:t>コデイン</a:t>
              </a:r>
            </a:p>
          </p:txBody>
        </p:sp>
        <p:sp>
          <p:nvSpPr>
            <p:cNvPr id="8" name="テキスト ボックス 7"/>
            <p:cNvSpPr txBox="1"/>
            <p:nvPr/>
          </p:nvSpPr>
          <p:spPr>
            <a:xfrm>
              <a:off x="5659034" y="2809770"/>
              <a:ext cx="1851789" cy="369332"/>
            </a:xfrm>
            <a:prstGeom prst="rect">
              <a:avLst/>
            </a:prstGeom>
            <a:noFill/>
          </p:spPr>
          <p:txBody>
            <a:bodyPr wrap="none" rtlCol="0">
              <a:spAutoFit/>
            </a:bodyPr>
            <a:lstStyle/>
            <a:p>
              <a:r>
                <a:rPr kumimoji="1" lang="ja-JP" altLang="en-US" dirty="0"/>
                <a:t>アセトアミノフェン</a:t>
              </a:r>
            </a:p>
          </p:txBody>
        </p:sp>
        <p:sp>
          <p:nvSpPr>
            <p:cNvPr id="9" name="テキスト ボックス 8"/>
            <p:cNvSpPr txBox="1"/>
            <p:nvPr/>
          </p:nvSpPr>
          <p:spPr>
            <a:xfrm>
              <a:off x="5811740" y="3446469"/>
              <a:ext cx="1643399" cy="369332"/>
            </a:xfrm>
            <a:prstGeom prst="rect">
              <a:avLst/>
            </a:prstGeom>
            <a:noFill/>
          </p:spPr>
          <p:txBody>
            <a:bodyPr wrap="none" rtlCol="0">
              <a:spAutoFit/>
            </a:bodyPr>
            <a:lstStyle/>
            <a:p>
              <a:r>
                <a:rPr kumimoji="1" lang="ja-JP" altLang="en-US" dirty="0"/>
                <a:t>トラネキサム酸</a:t>
              </a:r>
            </a:p>
          </p:txBody>
        </p:sp>
        <p:sp>
          <p:nvSpPr>
            <p:cNvPr id="12" name="テキスト ボックス 11"/>
            <p:cNvSpPr txBox="1"/>
            <p:nvPr/>
          </p:nvSpPr>
          <p:spPr>
            <a:xfrm>
              <a:off x="5866109" y="3932172"/>
              <a:ext cx="1282723" cy="369332"/>
            </a:xfrm>
            <a:prstGeom prst="rect">
              <a:avLst/>
            </a:prstGeom>
            <a:noFill/>
          </p:spPr>
          <p:txBody>
            <a:bodyPr wrap="none" rtlCol="0">
              <a:spAutoFit/>
            </a:bodyPr>
            <a:lstStyle/>
            <a:p>
              <a:r>
                <a:rPr kumimoji="1" lang="ja-JP" altLang="en-US" dirty="0"/>
                <a:t>エフェドリン</a:t>
              </a:r>
            </a:p>
          </p:txBody>
        </p:sp>
        <p:sp>
          <p:nvSpPr>
            <p:cNvPr id="20" name="乗算記号 19"/>
            <p:cNvSpPr/>
            <p:nvPr/>
          </p:nvSpPr>
          <p:spPr>
            <a:xfrm>
              <a:off x="5890966" y="2114873"/>
              <a:ext cx="642087" cy="617738"/>
            </a:xfrm>
            <a:prstGeom prst="mathMultiply">
              <a:avLst>
                <a:gd name="adj1" fmla="val 3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flipV="1">
              <a:off x="4516172" y="1930612"/>
              <a:ext cx="1143744" cy="1139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4766329" y="2995864"/>
              <a:ext cx="835392" cy="20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4947301" y="3628081"/>
              <a:ext cx="786188" cy="552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852529" y="4132881"/>
              <a:ext cx="838944" cy="424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5348619" y="1129930"/>
              <a:ext cx="2340260" cy="3816424"/>
            </a:xfrm>
            <a:prstGeom prst="rect">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 name="図 20"/>
          <p:cNvPicPr>
            <a:picLocks noChangeAspect="1"/>
          </p:cNvPicPr>
          <p:nvPr/>
        </p:nvPicPr>
        <p:blipFill>
          <a:blip r:embed="rId4"/>
          <a:stretch>
            <a:fillRect/>
          </a:stretch>
        </p:blipFill>
        <p:spPr>
          <a:xfrm>
            <a:off x="5642806" y="5043476"/>
            <a:ext cx="2233937" cy="1757941"/>
          </a:xfrm>
          <a:prstGeom prst="rect">
            <a:avLst/>
          </a:prstGeom>
        </p:spPr>
      </p:pic>
      <p:pic>
        <p:nvPicPr>
          <p:cNvPr id="22" name="図 21"/>
          <p:cNvPicPr>
            <a:picLocks noChangeAspect="1"/>
          </p:cNvPicPr>
          <p:nvPr/>
        </p:nvPicPr>
        <p:blipFill>
          <a:blip r:embed="rId5"/>
          <a:stretch>
            <a:fillRect/>
          </a:stretch>
        </p:blipFill>
        <p:spPr>
          <a:xfrm>
            <a:off x="1649548" y="5209480"/>
            <a:ext cx="1832022" cy="954617"/>
          </a:xfrm>
          <a:prstGeom prst="rect">
            <a:avLst/>
          </a:prstGeom>
        </p:spPr>
      </p:pic>
      <p:pic>
        <p:nvPicPr>
          <p:cNvPr id="23" name="図 22"/>
          <p:cNvPicPr>
            <a:picLocks noChangeAspect="1"/>
          </p:cNvPicPr>
          <p:nvPr/>
        </p:nvPicPr>
        <p:blipFill>
          <a:blip r:embed="rId6"/>
          <a:stretch>
            <a:fillRect/>
          </a:stretch>
        </p:blipFill>
        <p:spPr>
          <a:xfrm>
            <a:off x="135036" y="5602348"/>
            <a:ext cx="1891243" cy="1235813"/>
          </a:xfrm>
          <a:prstGeom prst="rect">
            <a:avLst/>
          </a:prstGeom>
        </p:spPr>
      </p:pic>
    </p:spTree>
    <p:extLst>
      <p:ext uri="{BB962C8B-B14F-4D97-AF65-F5344CB8AC3E}">
        <p14:creationId xmlns:p14="http://schemas.microsoft.com/office/powerpoint/2010/main" val="368689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724942"/>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漢方医学の基本的な考え方</a:t>
            </a:r>
          </a:p>
        </p:txBody>
      </p:sp>
      <p:sp>
        <p:nvSpPr>
          <p:cNvPr id="35842" name="スライド番号プレースホルダー 3"/>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A927DF62-7850-4396-AFD2-05654D84D2E3}" type="slidenum">
              <a:rPr lang="en-US" altLang="ja-JP" sz="1400" smtClean="0">
                <a:solidFill>
                  <a:prstClr val="black"/>
                </a:solidFill>
              </a:rPr>
              <a:pPr eaLnBrk="1" hangingPunct="1"/>
              <a:t>11</a:t>
            </a:fld>
            <a:endParaRPr lang="en-US" altLang="ja-JP" sz="1400">
              <a:solidFill>
                <a:prstClr val="black"/>
              </a:solidFill>
            </a:endParaRPr>
          </a:p>
        </p:txBody>
      </p:sp>
      <p:sp>
        <p:nvSpPr>
          <p:cNvPr id="35843" name="Rectangle 2"/>
          <p:cNvSpPr>
            <a:spLocks noChangeArrowheads="1"/>
          </p:cNvSpPr>
          <p:nvPr/>
        </p:nvSpPr>
        <p:spPr bwMode="auto">
          <a:xfrm>
            <a:off x="457200" y="1196975"/>
            <a:ext cx="8229600" cy="5327650"/>
          </a:xfrm>
          <a:prstGeom prst="rect">
            <a:avLst/>
          </a:prstGeom>
          <a:gradFill rotWithShape="0">
            <a:gsLst>
              <a:gs pos="0">
                <a:srgbClr val="66FFFF"/>
              </a:gs>
              <a:gs pos="100000">
                <a:srgbClr val="FFCCCC"/>
              </a:gs>
            </a:gsLst>
            <a:lin ang="18900000" scaled="1"/>
          </a:gradFill>
          <a:ln w="19050">
            <a:solidFill>
              <a:srgbClr val="0000FF"/>
            </a:solidFill>
            <a:miter lim="800000"/>
            <a:headEnd/>
            <a:tailEnd/>
          </a:ln>
        </p:spPr>
        <p:txBody>
          <a:bodyPr wrap="none" anchor="ctr"/>
          <a:lstStyle/>
          <a:p>
            <a:endParaRPr lang="ja-JP" altLang="en-US" dirty="0">
              <a:solidFill>
                <a:prstClr val="black"/>
              </a:solidFill>
            </a:endParaRPr>
          </a:p>
        </p:txBody>
      </p:sp>
      <p:sp>
        <p:nvSpPr>
          <p:cNvPr id="35844" name="Line 3"/>
          <p:cNvSpPr>
            <a:spLocks noChangeShapeType="1"/>
          </p:cNvSpPr>
          <p:nvPr/>
        </p:nvSpPr>
        <p:spPr bwMode="auto">
          <a:xfrm flipV="1">
            <a:off x="4572000" y="1585913"/>
            <a:ext cx="1588" cy="4533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35845" name="Line 4"/>
          <p:cNvSpPr>
            <a:spLocks noChangeShapeType="1"/>
          </p:cNvSpPr>
          <p:nvPr/>
        </p:nvSpPr>
        <p:spPr bwMode="auto">
          <a:xfrm>
            <a:off x="914400" y="3824288"/>
            <a:ext cx="7315200"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35846" name="Text Box 5"/>
          <p:cNvSpPr txBox="1">
            <a:spLocks noChangeArrowheads="1"/>
          </p:cNvSpPr>
          <p:nvPr/>
        </p:nvSpPr>
        <p:spPr bwMode="auto">
          <a:xfrm>
            <a:off x="4298950" y="1171575"/>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a:solidFill>
                  <a:prstClr val="black"/>
                </a:solidFill>
                <a:ea typeface="HGP創英角ﾎﾟｯﾌﾟ体" pitchFamily="50" charset="-128"/>
              </a:rPr>
              <a:t>実</a:t>
            </a:r>
          </a:p>
        </p:txBody>
      </p:sp>
      <p:sp>
        <p:nvSpPr>
          <p:cNvPr id="35847" name="Text Box 6"/>
          <p:cNvSpPr txBox="1">
            <a:spLocks noChangeArrowheads="1"/>
          </p:cNvSpPr>
          <p:nvPr/>
        </p:nvSpPr>
        <p:spPr bwMode="auto">
          <a:xfrm>
            <a:off x="4314825" y="6057900"/>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a:solidFill>
                  <a:prstClr val="black"/>
                </a:solidFill>
                <a:ea typeface="HGP創英角ﾎﾟｯﾌﾟ体" pitchFamily="50" charset="-128"/>
              </a:rPr>
              <a:t>虚</a:t>
            </a:r>
          </a:p>
        </p:txBody>
      </p:sp>
      <p:sp>
        <p:nvSpPr>
          <p:cNvPr id="35848" name="Text Box 7"/>
          <p:cNvSpPr txBox="1">
            <a:spLocks noChangeArrowheads="1"/>
          </p:cNvSpPr>
          <p:nvPr/>
        </p:nvSpPr>
        <p:spPr bwMode="auto">
          <a:xfrm>
            <a:off x="8229600" y="3624263"/>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a:solidFill>
                  <a:prstClr val="black"/>
                </a:solidFill>
                <a:ea typeface="HGP創英角ﾎﾟｯﾌﾟ体" pitchFamily="50" charset="-128"/>
              </a:rPr>
              <a:t>陽</a:t>
            </a:r>
          </a:p>
        </p:txBody>
      </p:sp>
      <p:sp>
        <p:nvSpPr>
          <p:cNvPr id="35849" name="Text Box 8"/>
          <p:cNvSpPr txBox="1">
            <a:spLocks noChangeArrowheads="1"/>
          </p:cNvSpPr>
          <p:nvPr/>
        </p:nvSpPr>
        <p:spPr bwMode="auto">
          <a:xfrm>
            <a:off x="457200" y="3605213"/>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a:solidFill>
                  <a:prstClr val="black"/>
                </a:solidFill>
                <a:ea typeface="HGP創英角ﾎﾟｯﾌﾟ体" pitchFamily="50" charset="-128"/>
              </a:rPr>
              <a:t>陰</a:t>
            </a:r>
          </a:p>
        </p:txBody>
      </p:sp>
      <p:sp>
        <p:nvSpPr>
          <p:cNvPr id="35850" name="AutoShape 9"/>
          <p:cNvSpPr>
            <a:spLocks noChangeArrowheads="1"/>
          </p:cNvSpPr>
          <p:nvPr/>
        </p:nvSpPr>
        <p:spPr bwMode="auto">
          <a:xfrm rot="-1877703">
            <a:off x="2916238" y="4652963"/>
            <a:ext cx="935037" cy="360362"/>
          </a:xfrm>
          <a:prstGeom prst="rightArrow">
            <a:avLst>
              <a:gd name="adj1" fmla="val 50000"/>
              <a:gd name="adj2" fmla="val 64868"/>
            </a:avLst>
          </a:prstGeom>
          <a:gradFill rotWithShape="1">
            <a:gsLst>
              <a:gs pos="0">
                <a:srgbClr val="3366FF"/>
              </a:gs>
              <a:gs pos="100000">
                <a:srgbClr val="FFD3A7"/>
              </a:gs>
            </a:gsLst>
            <a:lin ang="0" scaled="1"/>
          </a:gradFill>
          <a:ln>
            <a:noFill/>
          </a:ln>
          <a:effectLst>
            <a:prstShdw prst="shdw17" dist="17961" dir="2700000">
              <a:srgbClr val="1F3D99"/>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solidFill>
                <a:prstClr val="black"/>
              </a:solidFill>
            </a:endParaRPr>
          </a:p>
        </p:txBody>
      </p:sp>
      <p:sp>
        <p:nvSpPr>
          <p:cNvPr id="35851" name="AutoShape 10"/>
          <p:cNvSpPr>
            <a:spLocks noChangeArrowheads="1"/>
          </p:cNvSpPr>
          <p:nvPr/>
        </p:nvSpPr>
        <p:spPr bwMode="auto">
          <a:xfrm rot="19772415" flipH="1">
            <a:off x="5278438" y="2954338"/>
            <a:ext cx="1079500" cy="360362"/>
          </a:xfrm>
          <a:prstGeom prst="rightArrow">
            <a:avLst>
              <a:gd name="adj1" fmla="val 50000"/>
              <a:gd name="adj2" fmla="val 74890"/>
            </a:avLst>
          </a:prstGeom>
          <a:gradFill rotWithShape="1">
            <a:gsLst>
              <a:gs pos="0">
                <a:srgbClr val="FF00FF"/>
              </a:gs>
              <a:gs pos="100000">
                <a:srgbClr val="FFD3A7"/>
              </a:gs>
            </a:gsLst>
            <a:lin ang="0" scaled="1"/>
          </a:gradFill>
          <a:ln>
            <a:noFill/>
          </a:ln>
          <a:effectLst>
            <a:prstShdw prst="shdw17" dist="17961" dir="2700000">
              <a:srgbClr val="990099"/>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solidFill>
                <a:prstClr val="black"/>
              </a:solidFill>
            </a:endParaRPr>
          </a:p>
        </p:txBody>
      </p:sp>
      <p:sp>
        <p:nvSpPr>
          <p:cNvPr id="35852" name="Oval 11"/>
          <p:cNvSpPr>
            <a:spLocks noChangeArrowheads="1"/>
          </p:cNvSpPr>
          <p:nvPr/>
        </p:nvSpPr>
        <p:spPr bwMode="auto">
          <a:xfrm>
            <a:off x="1403350" y="4581525"/>
            <a:ext cx="1511300" cy="1368425"/>
          </a:xfrm>
          <a:prstGeom prst="ellipse">
            <a:avLst/>
          </a:prstGeom>
          <a:solidFill>
            <a:srgbClr val="CC99FF">
              <a:alpha val="4901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35853" name="Oval 12"/>
          <p:cNvSpPr>
            <a:spLocks noChangeArrowheads="1"/>
          </p:cNvSpPr>
          <p:nvPr/>
        </p:nvSpPr>
        <p:spPr bwMode="auto">
          <a:xfrm>
            <a:off x="6300788" y="1773238"/>
            <a:ext cx="1511300" cy="1368425"/>
          </a:xfrm>
          <a:prstGeom prst="ellipse">
            <a:avLst/>
          </a:prstGeom>
          <a:solidFill>
            <a:srgbClr val="FFFF00">
              <a:alpha val="5215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35854" name="Freeform 13"/>
          <p:cNvSpPr>
            <a:spLocks/>
          </p:cNvSpPr>
          <p:nvPr/>
        </p:nvSpPr>
        <p:spPr bwMode="auto">
          <a:xfrm>
            <a:off x="6423025" y="1628775"/>
            <a:ext cx="1317625" cy="1728788"/>
          </a:xfrm>
          <a:custGeom>
            <a:avLst/>
            <a:gdLst>
              <a:gd name="T0" fmla="*/ 780496 w 1072"/>
              <a:gd name="T1" fmla="*/ 67386 h 2232"/>
              <a:gd name="T2" fmla="*/ 800162 w 1072"/>
              <a:gd name="T3" fmla="*/ 141742 h 2232"/>
              <a:gd name="T4" fmla="*/ 742393 w 1072"/>
              <a:gd name="T5" fmla="*/ 209902 h 2232"/>
              <a:gd name="T6" fmla="*/ 859160 w 1072"/>
              <a:gd name="T7" fmla="*/ 295877 h 2232"/>
              <a:gd name="T8" fmla="*/ 956261 w 1072"/>
              <a:gd name="T9" fmla="*/ 326859 h 2232"/>
              <a:gd name="T10" fmla="*/ 1044759 w 1072"/>
              <a:gd name="T11" fmla="*/ 481768 h 2232"/>
              <a:gd name="T12" fmla="*/ 1132027 w 1072"/>
              <a:gd name="T13" fmla="*/ 685474 h 2232"/>
              <a:gd name="T14" fmla="*/ 1220524 w 1072"/>
              <a:gd name="T15" fmla="*/ 864394 h 2232"/>
              <a:gd name="T16" fmla="*/ 1269689 w 1072"/>
              <a:gd name="T17" fmla="*/ 895376 h 2232"/>
              <a:gd name="T18" fmla="*/ 1297959 w 1072"/>
              <a:gd name="T19" fmla="*/ 938750 h 2232"/>
              <a:gd name="T20" fmla="*/ 1250023 w 1072"/>
              <a:gd name="T21" fmla="*/ 944947 h 2232"/>
              <a:gd name="T22" fmla="*/ 1220524 w 1072"/>
              <a:gd name="T23" fmla="*/ 963536 h 2232"/>
              <a:gd name="T24" fmla="*/ 1191025 w 1072"/>
              <a:gd name="T25" fmla="*/ 993743 h 2232"/>
              <a:gd name="T26" fmla="*/ 1161526 w 1072"/>
              <a:gd name="T27" fmla="*/ 1018529 h 2232"/>
              <a:gd name="T28" fmla="*/ 1132027 w 1072"/>
              <a:gd name="T29" fmla="*/ 1024725 h 2232"/>
              <a:gd name="T30" fmla="*/ 1084091 w 1072"/>
              <a:gd name="T31" fmla="*/ 889179 h 2232"/>
              <a:gd name="T32" fmla="*/ 1015260 w 1072"/>
              <a:gd name="T33" fmla="*/ 771448 h 2232"/>
              <a:gd name="T34" fmla="*/ 936595 w 1072"/>
              <a:gd name="T35" fmla="*/ 611117 h 2232"/>
              <a:gd name="T36" fmla="*/ 888659 w 1072"/>
              <a:gd name="T37" fmla="*/ 567743 h 2232"/>
              <a:gd name="T38" fmla="*/ 918158 w 1072"/>
              <a:gd name="T39" fmla="*/ 957340 h 2232"/>
              <a:gd name="T40" fmla="*/ 868993 w 1072"/>
              <a:gd name="T41" fmla="*/ 1284198 h 2232"/>
              <a:gd name="T42" fmla="*/ 849327 w 1072"/>
              <a:gd name="T43" fmla="*/ 1593242 h 2232"/>
              <a:gd name="T44" fmla="*/ 908325 w 1072"/>
              <a:gd name="T45" fmla="*/ 1697806 h 2232"/>
              <a:gd name="T46" fmla="*/ 859160 w 1072"/>
              <a:gd name="T47" fmla="*/ 1722592 h 2232"/>
              <a:gd name="T48" fmla="*/ 790329 w 1072"/>
              <a:gd name="T49" fmla="*/ 1728788 h 2232"/>
              <a:gd name="T50" fmla="*/ 742393 w 1072"/>
              <a:gd name="T51" fmla="*/ 1655206 h 2232"/>
              <a:gd name="T52" fmla="*/ 742393 w 1072"/>
              <a:gd name="T53" fmla="*/ 1518886 h 2232"/>
              <a:gd name="T54" fmla="*/ 703061 w 1072"/>
              <a:gd name="T55" fmla="*/ 1296591 h 2232"/>
              <a:gd name="T56" fmla="*/ 683395 w 1072"/>
              <a:gd name="T57" fmla="*/ 1130063 h 2232"/>
              <a:gd name="T58" fmla="*/ 644063 w 1072"/>
              <a:gd name="T59" fmla="*/ 1117671 h 2232"/>
              <a:gd name="T60" fmla="*/ 614564 w 1072"/>
              <a:gd name="T61" fmla="*/ 1284198 h 2232"/>
              <a:gd name="T62" fmla="*/ 585065 w 1072"/>
              <a:gd name="T63" fmla="*/ 1487904 h 2232"/>
              <a:gd name="T64" fmla="*/ 575232 w 1072"/>
              <a:gd name="T65" fmla="*/ 1649010 h 2232"/>
              <a:gd name="T66" fmla="*/ 546962 w 1072"/>
              <a:gd name="T67" fmla="*/ 1722592 h 2232"/>
              <a:gd name="T68" fmla="*/ 468298 w 1072"/>
              <a:gd name="T69" fmla="*/ 1728788 h 2232"/>
              <a:gd name="T70" fmla="*/ 409300 w 1072"/>
              <a:gd name="T71" fmla="*/ 1710199 h 2232"/>
              <a:gd name="T72" fmla="*/ 448632 w 1072"/>
              <a:gd name="T73" fmla="*/ 1618028 h 2232"/>
              <a:gd name="T74" fmla="*/ 438799 w 1072"/>
              <a:gd name="T75" fmla="*/ 1315180 h 2232"/>
              <a:gd name="T76" fmla="*/ 409300 w 1072"/>
              <a:gd name="T77" fmla="*/ 1030922 h 2232"/>
              <a:gd name="T78" fmla="*/ 428966 w 1072"/>
              <a:gd name="T79" fmla="*/ 629706 h 2232"/>
              <a:gd name="T80" fmla="*/ 381030 w 1072"/>
              <a:gd name="T81" fmla="*/ 604921 h 2232"/>
              <a:gd name="T82" fmla="*/ 322031 w 1072"/>
              <a:gd name="T83" fmla="*/ 752859 h 2232"/>
              <a:gd name="T84" fmla="*/ 233534 w 1072"/>
              <a:gd name="T85" fmla="*/ 876787 h 2232"/>
              <a:gd name="T86" fmla="*/ 204035 w 1072"/>
              <a:gd name="T87" fmla="*/ 1012332 h 2232"/>
              <a:gd name="T88" fmla="*/ 175765 w 1072"/>
              <a:gd name="T89" fmla="*/ 993743 h 2232"/>
              <a:gd name="T90" fmla="*/ 136433 w 1072"/>
              <a:gd name="T91" fmla="*/ 969732 h 2232"/>
              <a:gd name="T92" fmla="*/ 106934 w 1072"/>
              <a:gd name="T93" fmla="*/ 957340 h 2232"/>
              <a:gd name="T94" fmla="*/ 57769 w 1072"/>
              <a:gd name="T95" fmla="*/ 957340 h 2232"/>
              <a:gd name="T96" fmla="*/ 28270 w 1072"/>
              <a:gd name="T97" fmla="*/ 932554 h 2232"/>
              <a:gd name="T98" fmla="*/ 38103 w 1072"/>
              <a:gd name="T99" fmla="*/ 895376 h 2232"/>
              <a:gd name="T100" fmla="*/ 87268 w 1072"/>
              <a:gd name="T101" fmla="*/ 870590 h 2232"/>
              <a:gd name="T102" fmla="*/ 175765 w 1072"/>
              <a:gd name="T103" fmla="*/ 716456 h 2232"/>
              <a:gd name="T104" fmla="*/ 263033 w 1072"/>
              <a:gd name="T105" fmla="*/ 506553 h 2232"/>
              <a:gd name="T106" fmla="*/ 351531 w 1072"/>
              <a:gd name="T107" fmla="*/ 333055 h 2232"/>
              <a:gd name="T108" fmla="*/ 448632 w 1072"/>
              <a:gd name="T109" fmla="*/ 302073 h 2232"/>
              <a:gd name="T110" fmla="*/ 575232 w 1072"/>
              <a:gd name="T111" fmla="*/ 253277 h 2232"/>
              <a:gd name="T112" fmla="*/ 537129 w 1072"/>
              <a:gd name="T113" fmla="*/ 160331 h 2232"/>
              <a:gd name="T114" fmla="*/ 537129 w 1072"/>
              <a:gd name="T115" fmla="*/ 92171 h 2232"/>
              <a:gd name="T116" fmla="*/ 663729 w 1072"/>
              <a:gd name="T117" fmla="*/ 0 h 2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72" h="2232">
                <a:moveTo>
                  <a:pt x="540" y="0"/>
                </a:moveTo>
                <a:lnTo>
                  <a:pt x="564" y="0"/>
                </a:lnTo>
                <a:lnTo>
                  <a:pt x="588" y="16"/>
                </a:lnTo>
                <a:lnTo>
                  <a:pt x="604" y="24"/>
                </a:lnTo>
                <a:lnTo>
                  <a:pt x="619" y="40"/>
                </a:lnTo>
                <a:lnTo>
                  <a:pt x="627" y="71"/>
                </a:lnTo>
                <a:lnTo>
                  <a:pt x="635" y="87"/>
                </a:lnTo>
                <a:lnTo>
                  <a:pt x="635" y="119"/>
                </a:lnTo>
                <a:lnTo>
                  <a:pt x="635" y="143"/>
                </a:lnTo>
                <a:lnTo>
                  <a:pt x="635" y="135"/>
                </a:lnTo>
                <a:lnTo>
                  <a:pt x="651" y="135"/>
                </a:lnTo>
                <a:lnTo>
                  <a:pt x="651" y="143"/>
                </a:lnTo>
                <a:lnTo>
                  <a:pt x="651" y="159"/>
                </a:lnTo>
                <a:lnTo>
                  <a:pt x="651" y="183"/>
                </a:lnTo>
                <a:lnTo>
                  <a:pt x="643" y="207"/>
                </a:lnTo>
                <a:lnTo>
                  <a:pt x="627" y="223"/>
                </a:lnTo>
                <a:lnTo>
                  <a:pt x="619" y="231"/>
                </a:lnTo>
                <a:lnTo>
                  <a:pt x="619" y="239"/>
                </a:lnTo>
                <a:lnTo>
                  <a:pt x="611" y="247"/>
                </a:lnTo>
                <a:lnTo>
                  <a:pt x="611" y="255"/>
                </a:lnTo>
                <a:lnTo>
                  <a:pt x="604" y="271"/>
                </a:lnTo>
                <a:lnTo>
                  <a:pt x="604" y="327"/>
                </a:lnTo>
                <a:lnTo>
                  <a:pt x="619" y="335"/>
                </a:lnTo>
                <a:lnTo>
                  <a:pt x="627" y="343"/>
                </a:lnTo>
                <a:lnTo>
                  <a:pt x="651" y="358"/>
                </a:lnTo>
                <a:lnTo>
                  <a:pt x="667" y="358"/>
                </a:lnTo>
                <a:lnTo>
                  <a:pt x="683" y="374"/>
                </a:lnTo>
                <a:lnTo>
                  <a:pt x="699" y="382"/>
                </a:lnTo>
                <a:lnTo>
                  <a:pt x="707" y="390"/>
                </a:lnTo>
                <a:lnTo>
                  <a:pt x="715" y="390"/>
                </a:lnTo>
                <a:lnTo>
                  <a:pt x="723" y="390"/>
                </a:lnTo>
                <a:lnTo>
                  <a:pt x="731" y="398"/>
                </a:lnTo>
                <a:lnTo>
                  <a:pt x="747" y="406"/>
                </a:lnTo>
                <a:lnTo>
                  <a:pt x="762" y="422"/>
                </a:lnTo>
                <a:lnTo>
                  <a:pt x="778" y="422"/>
                </a:lnTo>
                <a:lnTo>
                  <a:pt x="786" y="430"/>
                </a:lnTo>
                <a:lnTo>
                  <a:pt x="810" y="446"/>
                </a:lnTo>
                <a:lnTo>
                  <a:pt x="818" y="470"/>
                </a:lnTo>
                <a:lnTo>
                  <a:pt x="834" y="494"/>
                </a:lnTo>
                <a:lnTo>
                  <a:pt x="842" y="534"/>
                </a:lnTo>
                <a:lnTo>
                  <a:pt x="850" y="574"/>
                </a:lnTo>
                <a:lnTo>
                  <a:pt x="850" y="622"/>
                </a:lnTo>
                <a:lnTo>
                  <a:pt x="858" y="654"/>
                </a:lnTo>
                <a:lnTo>
                  <a:pt x="874" y="693"/>
                </a:lnTo>
                <a:lnTo>
                  <a:pt x="882" y="741"/>
                </a:lnTo>
                <a:lnTo>
                  <a:pt x="882" y="765"/>
                </a:lnTo>
                <a:lnTo>
                  <a:pt x="898" y="789"/>
                </a:lnTo>
                <a:lnTo>
                  <a:pt x="906" y="837"/>
                </a:lnTo>
                <a:lnTo>
                  <a:pt x="921" y="885"/>
                </a:lnTo>
                <a:lnTo>
                  <a:pt x="929" y="925"/>
                </a:lnTo>
                <a:lnTo>
                  <a:pt x="929" y="964"/>
                </a:lnTo>
                <a:lnTo>
                  <a:pt x="945" y="1012"/>
                </a:lnTo>
                <a:lnTo>
                  <a:pt x="953" y="1068"/>
                </a:lnTo>
                <a:lnTo>
                  <a:pt x="977" y="1108"/>
                </a:lnTo>
                <a:lnTo>
                  <a:pt x="985" y="1108"/>
                </a:lnTo>
                <a:lnTo>
                  <a:pt x="993" y="1116"/>
                </a:lnTo>
                <a:lnTo>
                  <a:pt x="1001" y="1116"/>
                </a:lnTo>
                <a:lnTo>
                  <a:pt x="1001" y="1124"/>
                </a:lnTo>
                <a:lnTo>
                  <a:pt x="1009" y="1132"/>
                </a:lnTo>
                <a:lnTo>
                  <a:pt x="1017" y="1132"/>
                </a:lnTo>
                <a:lnTo>
                  <a:pt x="1025" y="1140"/>
                </a:lnTo>
                <a:lnTo>
                  <a:pt x="1025" y="1148"/>
                </a:lnTo>
                <a:lnTo>
                  <a:pt x="1033" y="1156"/>
                </a:lnTo>
                <a:lnTo>
                  <a:pt x="1041" y="1156"/>
                </a:lnTo>
                <a:lnTo>
                  <a:pt x="1049" y="1172"/>
                </a:lnTo>
                <a:lnTo>
                  <a:pt x="1064" y="1188"/>
                </a:lnTo>
                <a:lnTo>
                  <a:pt x="1072" y="1196"/>
                </a:lnTo>
                <a:lnTo>
                  <a:pt x="1072" y="1204"/>
                </a:lnTo>
                <a:lnTo>
                  <a:pt x="1072" y="1212"/>
                </a:lnTo>
                <a:lnTo>
                  <a:pt x="1056" y="1212"/>
                </a:lnTo>
                <a:lnTo>
                  <a:pt x="1049" y="1204"/>
                </a:lnTo>
                <a:lnTo>
                  <a:pt x="1025" y="1196"/>
                </a:lnTo>
                <a:lnTo>
                  <a:pt x="1025" y="1188"/>
                </a:lnTo>
                <a:lnTo>
                  <a:pt x="1017" y="1188"/>
                </a:lnTo>
                <a:lnTo>
                  <a:pt x="1009" y="1188"/>
                </a:lnTo>
                <a:lnTo>
                  <a:pt x="1009" y="1204"/>
                </a:lnTo>
                <a:lnTo>
                  <a:pt x="1017" y="1220"/>
                </a:lnTo>
                <a:lnTo>
                  <a:pt x="1025" y="1236"/>
                </a:lnTo>
                <a:lnTo>
                  <a:pt x="1033" y="1268"/>
                </a:lnTo>
                <a:lnTo>
                  <a:pt x="1041" y="1291"/>
                </a:lnTo>
                <a:lnTo>
                  <a:pt x="1033" y="1307"/>
                </a:lnTo>
                <a:lnTo>
                  <a:pt x="1025" y="1299"/>
                </a:lnTo>
                <a:lnTo>
                  <a:pt x="1001" y="1275"/>
                </a:lnTo>
                <a:lnTo>
                  <a:pt x="993" y="1244"/>
                </a:lnTo>
                <a:lnTo>
                  <a:pt x="985" y="1236"/>
                </a:lnTo>
                <a:lnTo>
                  <a:pt x="985" y="1252"/>
                </a:lnTo>
                <a:lnTo>
                  <a:pt x="993" y="1283"/>
                </a:lnTo>
                <a:lnTo>
                  <a:pt x="1001" y="1323"/>
                </a:lnTo>
                <a:lnTo>
                  <a:pt x="993" y="1339"/>
                </a:lnTo>
                <a:lnTo>
                  <a:pt x="977" y="1323"/>
                </a:lnTo>
                <a:lnTo>
                  <a:pt x="969" y="1283"/>
                </a:lnTo>
                <a:lnTo>
                  <a:pt x="961" y="1252"/>
                </a:lnTo>
                <a:lnTo>
                  <a:pt x="953" y="1236"/>
                </a:lnTo>
                <a:lnTo>
                  <a:pt x="953" y="1252"/>
                </a:lnTo>
                <a:lnTo>
                  <a:pt x="961" y="1283"/>
                </a:lnTo>
                <a:lnTo>
                  <a:pt x="961" y="1315"/>
                </a:lnTo>
                <a:lnTo>
                  <a:pt x="953" y="1323"/>
                </a:lnTo>
                <a:lnTo>
                  <a:pt x="945" y="1315"/>
                </a:lnTo>
                <a:lnTo>
                  <a:pt x="929" y="1283"/>
                </a:lnTo>
                <a:lnTo>
                  <a:pt x="929" y="1252"/>
                </a:lnTo>
                <a:lnTo>
                  <a:pt x="929" y="1236"/>
                </a:lnTo>
                <a:lnTo>
                  <a:pt x="921" y="1252"/>
                </a:lnTo>
                <a:lnTo>
                  <a:pt x="929" y="1283"/>
                </a:lnTo>
                <a:lnTo>
                  <a:pt x="929" y="1307"/>
                </a:lnTo>
                <a:lnTo>
                  <a:pt x="921" y="1323"/>
                </a:lnTo>
                <a:lnTo>
                  <a:pt x="906" y="1307"/>
                </a:lnTo>
                <a:lnTo>
                  <a:pt x="906" y="1283"/>
                </a:lnTo>
                <a:lnTo>
                  <a:pt x="898" y="1252"/>
                </a:lnTo>
                <a:lnTo>
                  <a:pt x="898" y="1244"/>
                </a:lnTo>
                <a:lnTo>
                  <a:pt x="890" y="1220"/>
                </a:lnTo>
                <a:lnTo>
                  <a:pt x="882" y="1188"/>
                </a:lnTo>
                <a:lnTo>
                  <a:pt x="882" y="1148"/>
                </a:lnTo>
                <a:lnTo>
                  <a:pt x="882" y="1132"/>
                </a:lnTo>
                <a:lnTo>
                  <a:pt x="882" y="1116"/>
                </a:lnTo>
                <a:lnTo>
                  <a:pt x="874" y="1084"/>
                </a:lnTo>
                <a:lnTo>
                  <a:pt x="858" y="1068"/>
                </a:lnTo>
                <a:lnTo>
                  <a:pt x="850" y="1044"/>
                </a:lnTo>
                <a:lnTo>
                  <a:pt x="842" y="1020"/>
                </a:lnTo>
                <a:lnTo>
                  <a:pt x="826" y="996"/>
                </a:lnTo>
                <a:lnTo>
                  <a:pt x="810" y="972"/>
                </a:lnTo>
                <a:lnTo>
                  <a:pt x="802" y="949"/>
                </a:lnTo>
                <a:lnTo>
                  <a:pt x="786" y="893"/>
                </a:lnTo>
                <a:lnTo>
                  <a:pt x="770" y="861"/>
                </a:lnTo>
                <a:lnTo>
                  <a:pt x="770" y="829"/>
                </a:lnTo>
                <a:lnTo>
                  <a:pt x="770" y="813"/>
                </a:lnTo>
                <a:lnTo>
                  <a:pt x="762" y="789"/>
                </a:lnTo>
                <a:lnTo>
                  <a:pt x="762" y="781"/>
                </a:lnTo>
                <a:lnTo>
                  <a:pt x="747" y="757"/>
                </a:lnTo>
                <a:lnTo>
                  <a:pt x="739" y="725"/>
                </a:lnTo>
                <a:lnTo>
                  <a:pt x="731" y="693"/>
                </a:lnTo>
                <a:lnTo>
                  <a:pt x="731" y="646"/>
                </a:lnTo>
                <a:lnTo>
                  <a:pt x="723" y="669"/>
                </a:lnTo>
                <a:lnTo>
                  <a:pt x="723" y="733"/>
                </a:lnTo>
                <a:lnTo>
                  <a:pt x="723" y="813"/>
                </a:lnTo>
                <a:lnTo>
                  <a:pt x="723" y="909"/>
                </a:lnTo>
                <a:lnTo>
                  <a:pt x="731" y="972"/>
                </a:lnTo>
                <a:lnTo>
                  <a:pt x="739" y="1020"/>
                </a:lnTo>
                <a:lnTo>
                  <a:pt x="747" y="1068"/>
                </a:lnTo>
                <a:lnTo>
                  <a:pt x="747" y="1132"/>
                </a:lnTo>
                <a:lnTo>
                  <a:pt x="747" y="1236"/>
                </a:lnTo>
                <a:lnTo>
                  <a:pt x="739" y="1331"/>
                </a:lnTo>
                <a:lnTo>
                  <a:pt x="731" y="1411"/>
                </a:lnTo>
                <a:lnTo>
                  <a:pt x="723" y="1459"/>
                </a:lnTo>
                <a:lnTo>
                  <a:pt x="715" y="1515"/>
                </a:lnTo>
                <a:lnTo>
                  <a:pt x="723" y="1571"/>
                </a:lnTo>
                <a:lnTo>
                  <a:pt x="715" y="1618"/>
                </a:lnTo>
                <a:lnTo>
                  <a:pt x="707" y="1658"/>
                </a:lnTo>
                <a:lnTo>
                  <a:pt x="715" y="1698"/>
                </a:lnTo>
                <a:lnTo>
                  <a:pt x="723" y="1754"/>
                </a:lnTo>
                <a:lnTo>
                  <a:pt x="715" y="1850"/>
                </a:lnTo>
                <a:lnTo>
                  <a:pt x="699" y="1921"/>
                </a:lnTo>
                <a:lnTo>
                  <a:pt x="691" y="1977"/>
                </a:lnTo>
                <a:lnTo>
                  <a:pt x="683" y="2017"/>
                </a:lnTo>
                <a:lnTo>
                  <a:pt x="691" y="2057"/>
                </a:lnTo>
                <a:lnTo>
                  <a:pt x="707" y="2089"/>
                </a:lnTo>
                <a:lnTo>
                  <a:pt x="723" y="2121"/>
                </a:lnTo>
                <a:lnTo>
                  <a:pt x="739" y="2161"/>
                </a:lnTo>
                <a:lnTo>
                  <a:pt x="747" y="2185"/>
                </a:lnTo>
                <a:lnTo>
                  <a:pt x="747" y="2192"/>
                </a:lnTo>
                <a:lnTo>
                  <a:pt x="739" y="2200"/>
                </a:lnTo>
                <a:lnTo>
                  <a:pt x="739" y="2192"/>
                </a:lnTo>
                <a:lnTo>
                  <a:pt x="739" y="2208"/>
                </a:lnTo>
                <a:lnTo>
                  <a:pt x="731" y="2208"/>
                </a:lnTo>
                <a:lnTo>
                  <a:pt x="723" y="2208"/>
                </a:lnTo>
                <a:lnTo>
                  <a:pt x="723" y="2216"/>
                </a:lnTo>
                <a:lnTo>
                  <a:pt x="715" y="2224"/>
                </a:lnTo>
                <a:lnTo>
                  <a:pt x="707" y="2232"/>
                </a:lnTo>
                <a:lnTo>
                  <a:pt x="699" y="2224"/>
                </a:lnTo>
                <a:lnTo>
                  <a:pt x="691" y="2232"/>
                </a:lnTo>
                <a:lnTo>
                  <a:pt x="683" y="2232"/>
                </a:lnTo>
                <a:lnTo>
                  <a:pt x="675" y="2232"/>
                </a:lnTo>
                <a:lnTo>
                  <a:pt x="667" y="2224"/>
                </a:lnTo>
                <a:lnTo>
                  <a:pt x="667" y="2232"/>
                </a:lnTo>
                <a:lnTo>
                  <a:pt x="651" y="2232"/>
                </a:lnTo>
                <a:lnTo>
                  <a:pt x="643" y="2232"/>
                </a:lnTo>
                <a:lnTo>
                  <a:pt x="627" y="2224"/>
                </a:lnTo>
                <a:lnTo>
                  <a:pt x="627" y="2208"/>
                </a:lnTo>
                <a:lnTo>
                  <a:pt x="619" y="2192"/>
                </a:lnTo>
                <a:lnTo>
                  <a:pt x="611" y="2185"/>
                </a:lnTo>
                <a:lnTo>
                  <a:pt x="611" y="2161"/>
                </a:lnTo>
                <a:lnTo>
                  <a:pt x="604" y="2145"/>
                </a:lnTo>
                <a:lnTo>
                  <a:pt x="604" y="2137"/>
                </a:lnTo>
                <a:lnTo>
                  <a:pt x="604" y="2129"/>
                </a:lnTo>
                <a:lnTo>
                  <a:pt x="604" y="2121"/>
                </a:lnTo>
                <a:lnTo>
                  <a:pt x="596" y="2113"/>
                </a:lnTo>
                <a:lnTo>
                  <a:pt x="596" y="2081"/>
                </a:lnTo>
                <a:lnTo>
                  <a:pt x="596" y="2033"/>
                </a:lnTo>
                <a:lnTo>
                  <a:pt x="604" y="2001"/>
                </a:lnTo>
                <a:lnTo>
                  <a:pt x="604" y="1961"/>
                </a:lnTo>
                <a:lnTo>
                  <a:pt x="596" y="1921"/>
                </a:lnTo>
                <a:lnTo>
                  <a:pt x="580" y="1874"/>
                </a:lnTo>
                <a:lnTo>
                  <a:pt x="564" y="1826"/>
                </a:lnTo>
                <a:lnTo>
                  <a:pt x="564" y="1786"/>
                </a:lnTo>
                <a:lnTo>
                  <a:pt x="564" y="1738"/>
                </a:lnTo>
                <a:lnTo>
                  <a:pt x="572" y="1706"/>
                </a:lnTo>
                <a:lnTo>
                  <a:pt x="572" y="1674"/>
                </a:lnTo>
                <a:lnTo>
                  <a:pt x="572" y="1658"/>
                </a:lnTo>
                <a:lnTo>
                  <a:pt x="564" y="1642"/>
                </a:lnTo>
                <a:lnTo>
                  <a:pt x="564" y="1626"/>
                </a:lnTo>
                <a:lnTo>
                  <a:pt x="564" y="1602"/>
                </a:lnTo>
                <a:lnTo>
                  <a:pt x="556" y="1547"/>
                </a:lnTo>
                <a:lnTo>
                  <a:pt x="548" y="1491"/>
                </a:lnTo>
                <a:lnTo>
                  <a:pt x="556" y="1459"/>
                </a:lnTo>
                <a:lnTo>
                  <a:pt x="548" y="1443"/>
                </a:lnTo>
                <a:lnTo>
                  <a:pt x="540" y="1403"/>
                </a:lnTo>
                <a:lnTo>
                  <a:pt x="540" y="1339"/>
                </a:lnTo>
                <a:lnTo>
                  <a:pt x="540" y="1260"/>
                </a:lnTo>
                <a:lnTo>
                  <a:pt x="540" y="1339"/>
                </a:lnTo>
                <a:lnTo>
                  <a:pt x="532" y="1403"/>
                </a:lnTo>
                <a:lnTo>
                  <a:pt x="524" y="1443"/>
                </a:lnTo>
                <a:lnTo>
                  <a:pt x="516" y="1459"/>
                </a:lnTo>
                <a:lnTo>
                  <a:pt x="524" y="1491"/>
                </a:lnTo>
                <a:lnTo>
                  <a:pt x="516" y="1547"/>
                </a:lnTo>
                <a:lnTo>
                  <a:pt x="516" y="1602"/>
                </a:lnTo>
                <a:lnTo>
                  <a:pt x="516" y="1626"/>
                </a:lnTo>
                <a:lnTo>
                  <a:pt x="508" y="1642"/>
                </a:lnTo>
                <a:lnTo>
                  <a:pt x="500" y="1658"/>
                </a:lnTo>
                <a:lnTo>
                  <a:pt x="500" y="1674"/>
                </a:lnTo>
                <a:lnTo>
                  <a:pt x="500" y="1706"/>
                </a:lnTo>
                <a:lnTo>
                  <a:pt x="508" y="1738"/>
                </a:lnTo>
                <a:lnTo>
                  <a:pt x="516" y="1786"/>
                </a:lnTo>
                <a:lnTo>
                  <a:pt x="508" y="1826"/>
                </a:lnTo>
                <a:lnTo>
                  <a:pt x="492" y="1874"/>
                </a:lnTo>
                <a:lnTo>
                  <a:pt x="476" y="1921"/>
                </a:lnTo>
                <a:lnTo>
                  <a:pt x="476" y="1961"/>
                </a:lnTo>
                <a:lnTo>
                  <a:pt x="476" y="2001"/>
                </a:lnTo>
                <a:lnTo>
                  <a:pt x="476" y="2033"/>
                </a:lnTo>
                <a:lnTo>
                  <a:pt x="476" y="2081"/>
                </a:lnTo>
                <a:lnTo>
                  <a:pt x="476" y="2113"/>
                </a:lnTo>
                <a:lnTo>
                  <a:pt x="468" y="2121"/>
                </a:lnTo>
                <a:lnTo>
                  <a:pt x="468" y="2129"/>
                </a:lnTo>
                <a:lnTo>
                  <a:pt x="468" y="2137"/>
                </a:lnTo>
                <a:lnTo>
                  <a:pt x="468" y="2145"/>
                </a:lnTo>
                <a:lnTo>
                  <a:pt x="461" y="2161"/>
                </a:lnTo>
                <a:lnTo>
                  <a:pt x="461" y="2185"/>
                </a:lnTo>
                <a:lnTo>
                  <a:pt x="453" y="2192"/>
                </a:lnTo>
                <a:lnTo>
                  <a:pt x="445" y="2208"/>
                </a:lnTo>
                <a:lnTo>
                  <a:pt x="445" y="2224"/>
                </a:lnTo>
                <a:lnTo>
                  <a:pt x="437" y="2232"/>
                </a:lnTo>
                <a:lnTo>
                  <a:pt x="421" y="2232"/>
                </a:lnTo>
                <a:lnTo>
                  <a:pt x="413" y="2232"/>
                </a:lnTo>
                <a:lnTo>
                  <a:pt x="405" y="2224"/>
                </a:lnTo>
                <a:lnTo>
                  <a:pt x="397" y="2232"/>
                </a:lnTo>
                <a:lnTo>
                  <a:pt x="389" y="2232"/>
                </a:lnTo>
                <a:lnTo>
                  <a:pt x="381" y="2232"/>
                </a:lnTo>
                <a:lnTo>
                  <a:pt x="373" y="2224"/>
                </a:lnTo>
                <a:lnTo>
                  <a:pt x="365" y="2232"/>
                </a:lnTo>
                <a:lnTo>
                  <a:pt x="357" y="2224"/>
                </a:lnTo>
                <a:lnTo>
                  <a:pt x="349" y="2216"/>
                </a:lnTo>
                <a:lnTo>
                  <a:pt x="349" y="2208"/>
                </a:lnTo>
                <a:lnTo>
                  <a:pt x="341" y="2208"/>
                </a:lnTo>
                <a:lnTo>
                  <a:pt x="333" y="2208"/>
                </a:lnTo>
                <a:lnTo>
                  <a:pt x="333" y="2192"/>
                </a:lnTo>
                <a:lnTo>
                  <a:pt x="333" y="2200"/>
                </a:lnTo>
                <a:lnTo>
                  <a:pt x="325" y="2192"/>
                </a:lnTo>
                <a:lnTo>
                  <a:pt x="325" y="2185"/>
                </a:lnTo>
                <a:lnTo>
                  <a:pt x="333" y="2161"/>
                </a:lnTo>
                <a:lnTo>
                  <a:pt x="349" y="2121"/>
                </a:lnTo>
                <a:lnTo>
                  <a:pt x="365" y="2089"/>
                </a:lnTo>
                <a:lnTo>
                  <a:pt x="381" y="2057"/>
                </a:lnTo>
                <a:lnTo>
                  <a:pt x="389" y="2017"/>
                </a:lnTo>
                <a:lnTo>
                  <a:pt x="381" y="1977"/>
                </a:lnTo>
                <a:lnTo>
                  <a:pt x="373" y="1921"/>
                </a:lnTo>
                <a:lnTo>
                  <a:pt x="357" y="1850"/>
                </a:lnTo>
                <a:lnTo>
                  <a:pt x="349" y="1754"/>
                </a:lnTo>
                <a:lnTo>
                  <a:pt x="357" y="1698"/>
                </a:lnTo>
                <a:lnTo>
                  <a:pt x="365" y="1658"/>
                </a:lnTo>
                <a:lnTo>
                  <a:pt x="357" y="1618"/>
                </a:lnTo>
                <a:lnTo>
                  <a:pt x="349" y="1571"/>
                </a:lnTo>
                <a:lnTo>
                  <a:pt x="357" y="1515"/>
                </a:lnTo>
                <a:lnTo>
                  <a:pt x="349" y="1459"/>
                </a:lnTo>
                <a:lnTo>
                  <a:pt x="341" y="1411"/>
                </a:lnTo>
                <a:lnTo>
                  <a:pt x="333" y="1331"/>
                </a:lnTo>
                <a:lnTo>
                  <a:pt x="325" y="1236"/>
                </a:lnTo>
                <a:lnTo>
                  <a:pt x="325" y="1132"/>
                </a:lnTo>
                <a:lnTo>
                  <a:pt x="325" y="1068"/>
                </a:lnTo>
                <a:lnTo>
                  <a:pt x="333" y="1020"/>
                </a:lnTo>
                <a:lnTo>
                  <a:pt x="341" y="972"/>
                </a:lnTo>
                <a:lnTo>
                  <a:pt x="349" y="909"/>
                </a:lnTo>
                <a:lnTo>
                  <a:pt x="349" y="813"/>
                </a:lnTo>
                <a:lnTo>
                  <a:pt x="349" y="733"/>
                </a:lnTo>
                <a:lnTo>
                  <a:pt x="349" y="669"/>
                </a:lnTo>
                <a:lnTo>
                  <a:pt x="349" y="646"/>
                </a:lnTo>
                <a:lnTo>
                  <a:pt x="341" y="693"/>
                </a:lnTo>
                <a:lnTo>
                  <a:pt x="333" y="725"/>
                </a:lnTo>
                <a:lnTo>
                  <a:pt x="325" y="757"/>
                </a:lnTo>
                <a:lnTo>
                  <a:pt x="310" y="781"/>
                </a:lnTo>
                <a:lnTo>
                  <a:pt x="310" y="789"/>
                </a:lnTo>
                <a:lnTo>
                  <a:pt x="302" y="813"/>
                </a:lnTo>
                <a:lnTo>
                  <a:pt x="302" y="829"/>
                </a:lnTo>
                <a:lnTo>
                  <a:pt x="302" y="861"/>
                </a:lnTo>
                <a:lnTo>
                  <a:pt x="286" y="893"/>
                </a:lnTo>
                <a:lnTo>
                  <a:pt x="270" y="949"/>
                </a:lnTo>
                <a:lnTo>
                  <a:pt x="262" y="972"/>
                </a:lnTo>
                <a:lnTo>
                  <a:pt x="246" y="996"/>
                </a:lnTo>
                <a:lnTo>
                  <a:pt x="238" y="1020"/>
                </a:lnTo>
                <a:lnTo>
                  <a:pt x="222" y="1044"/>
                </a:lnTo>
                <a:lnTo>
                  <a:pt x="214" y="1068"/>
                </a:lnTo>
                <a:lnTo>
                  <a:pt x="198" y="1084"/>
                </a:lnTo>
                <a:lnTo>
                  <a:pt x="190" y="1116"/>
                </a:lnTo>
                <a:lnTo>
                  <a:pt x="190" y="1132"/>
                </a:lnTo>
                <a:lnTo>
                  <a:pt x="190" y="1148"/>
                </a:lnTo>
                <a:lnTo>
                  <a:pt x="190" y="1188"/>
                </a:lnTo>
                <a:lnTo>
                  <a:pt x="182" y="1220"/>
                </a:lnTo>
                <a:lnTo>
                  <a:pt x="174" y="1244"/>
                </a:lnTo>
                <a:lnTo>
                  <a:pt x="174" y="1252"/>
                </a:lnTo>
                <a:lnTo>
                  <a:pt x="166" y="1283"/>
                </a:lnTo>
                <a:lnTo>
                  <a:pt x="166" y="1307"/>
                </a:lnTo>
                <a:lnTo>
                  <a:pt x="151" y="1323"/>
                </a:lnTo>
                <a:lnTo>
                  <a:pt x="143" y="1307"/>
                </a:lnTo>
                <a:lnTo>
                  <a:pt x="143" y="1283"/>
                </a:lnTo>
                <a:lnTo>
                  <a:pt x="151" y="1252"/>
                </a:lnTo>
                <a:lnTo>
                  <a:pt x="143" y="1236"/>
                </a:lnTo>
                <a:lnTo>
                  <a:pt x="143" y="1252"/>
                </a:lnTo>
                <a:lnTo>
                  <a:pt x="143" y="1283"/>
                </a:lnTo>
                <a:lnTo>
                  <a:pt x="127" y="1315"/>
                </a:lnTo>
                <a:lnTo>
                  <a:pt x="119" y="1323"/>
                </a:lnTo>
                <a:lnTo>
                  <a:pt x="111" y="1315"/>
                </a:lnTo>
                <a:lnTo>
                  <a:pt x="111" y="1283"/>
                </a:lnTo>
                <a:lnTo>
                  <a:pt x="119" y="1252"/>
                </a:lnTo>
                <a:lnTo>
                  <a:pt x="119" y="1236"/>
                </a:lnTo>
                <a:lnTo>
                  <a:pt x="111" y="1252"/>
                </a:lnTo>
                <a:lnTo>
                  <a:pt x="103" y="1283"/>
                </a:lnTo>
                <a:lnTo>
                  <a:pt x="95" y="1323"/>
                </a:lnTo>
                <a:lnTo>
                  <a:pt x="79" y="1339"/>
                </a:lnTo>
                <a:lnTo>
                  <a:pt x="71" y="1323"/>
                </a:lnTo>
                <a:lnTo>
                  <a:pt x="79" y="1283"/>
                </a:lnTo>
                <a:lnTo>
                  <a:pt x="87" y="1252"/>
                </a:lnTo>
                <a:lnTo>
                  <a:pt x="87" y="1236"/>
                </a:lnTo>
                <a:lnTo>
                  <a:pt x="79" y="1244"/>
                </a:lnTo>
                <a:lnTo>
                  <a:pt x="71" y="1275"/>
                </a:lnTo>
                <a:lnTo>
                  <a:pt x="47" y="1299"/>
                </a:lnTo>
                <a:lnTo>
                  <a:pt x="39" y="1307"/>
                </a:lnTo>
                <a:lnTo>
                  <a:pt x="31" y="1291"/>
                </a:lnTo>
                <a:lnTo>
                  <a:pt x="39" y="1268"/>
                </a:lnTo>
                <a:lnTo>
                  <a:pt x="47" y="1236"/>
                </a:lnTo>
                <a:lnTo>
                  <a:pt x="55" y="1220"/>
                </a:lnTo>
                <a:lnTo>
                  <a:pt x="63" y="1204"/>
                </a:lnTo>
                <a:lnTo>
                  <a:pt x="63" y="1188"/>
                </a:lnTo>
                <a:lnTo>
                  <a:pt x="55" y="1188"/>
                </a:lnTo>
                <a:lnTo>
                  <a:pt x="47" y="1188"/>
                </a:lnTo>
                <a:lnTo>
                  <a:pt x="47" y="1196"/>
                </a:lnTo>
                <a:lnTo>
                  <a:pt x="23" y="1204"/>
                </a:lnTo>
                <a:lnTo>
                  <a:pt x="16" y="1212"/>
                </a:lnTo>
                <a:lnTo>
                  <a:pt x="0" y="1212"/>
                </a:lnTo>
                <a:lnTo>
                  <a:pt x="0" y="1204"/>
                </a:lnTo>
                <a:lnTo>
                  <a:pt x="0" y="1196"/>
                </a:lnTo>
                <a:lnTo>
                  <a:pt x="16" y="1188"/>
                </a:lnTo>
                <a:lnTo>
                  <a:pt x="23" y="1172"/>
                </a:lnTo>
                <a:lnTo>
                  <a:pt x="31" y="1156"/>
                </a:lnTo>
                <a:lnTo>
                  <a:pt x="47" y="1156"/>
                </a:lnTo>
                <a:lnTo>
                  <a:pt x="47" y="1148"/>
                </a:lnTo>
                <a:lnTo>
                  <a:pt x="47" y="1140"/>
                </a:lnTo>
                <a:lnTo>
                  <a:pt x="55" y="1132"/>
                </a:lnTo>
                <a:lnTo>
                  <a:pt x="63" y="1132"/>
                </a:lnTo>
                <a:lnTo>
                  <a:pt x="71" y="1132"/>
                </a:lnTo>
                <a:lnTo>
                  <a:pt x="71" y="1124"/>
                </a:lnTo>
                <a:lnTo>
                  <a:pt x="71" y="1116"/>
                </a:lnTo>
                <a:lnTo>
                  <a:pt x="79" y="1116"/>
                </a:lnTo>
                <a:lnTo>
                  <a:pt x="95" y="1108"/>
                </a:lnTo>
                <a:lnTo>
                  <a:pt x="119" y="1068"/>
                </a:lnTo>
                <a:lnTo>
                  <a:pt x="127" y="1012"/>
                </a:lnTo>
                <a:lnTo>
                  <a:pt x="143" y="964"/>
                </a:lnTo>
                <a:lnTo>
                  <a:pt x="143" y="925"/>
                </a:lnTo>
                <a:lnTo>
                  <a:pt x="151" y="885"/>
                </a:lnTo>
                <a:lnTo>
                  <a:pt x="166" y="837"/>
                </a:lnTo>
                <a:lnTo>
                  <a:pt x="174" y="789"/>
                </a:lnTo>
                <a:lnTo>
                  <a:pt x="190" y="765"/>
                </a:lnTo>
                <a:lnTo>
                  <a:pt x="190" y="741"/>
                </a:lnTo>
                <a:lnTo>
                  <a:pt x="198" y="693"/>
                </a:lnTo>
                <a:lnTo>
                  <a:pt x="214" y="654"/>
                </a:lnTo>
                <a:lnTo>
                  <a:pt x="222" y="622"/>
                </a:lnTo>
                <a:lnTo>
                  <a:pt x="222" y="574"/>
                </a:lnTo>
                <a:lnTo>
                  <a:pt x="230" y="534"/>
                </a:lnTo>
                <a:lnTo>
                  <a:pt x="238" y="494"/>
                </a:lnTo>
                <a:lnTo>
                  <a:pt x="254" y="470"/>
                </a:lnTo>
                <a:lnTo>
                  <a:pt x="262" y="446"/>
                </a:lnTo>
                <a:lnTo>
                  <a:pt x="286" y="430"/>
                </a:lnTo>
                <a:lnTo>
                  <a:pt x="294" y="422"/>
                </a:lnTo>
                <a:lnTo>
                  <a:pt x="310" y="422"/>
                </a:lnTo>
                <a:lnTo>
                  <a:pt x="325" y="406"/>
                </a:lnTo>
                <a:lnTo>
                  <a:pt x="341" y="398"/>
                </a:lnTo>
                <a:lnTo>
                  <a:pt x="349" y="390"/>
                </a:lnTo>
                <a:lnTo>
                  <a:pt x="357" y="390"/>
                </a:lnTo>
                <a:lnTo>
                  <a:pt x="365" y="390"/>
                </a:lnTo>
                <a:lnTo>
                  <a:pt x="373" y="382"/>
                </a:lnTo>
                <a:lnTo>
                  <a:pt x="389" y="374"/>
                </a:lnTo>
                <a:lnTo>
                  <a:pt x="405" y="358"/>
                </a:lnTo>
                <a:lnTo>
                  <a:pt x="421" y="358"/>
                </a:lnTo>
                <a:lnTo>
                  <a:pt x="445" y="343"/>
                </a:lnTo>
                <a:lnTo>
                  <a:pt x="453" y="335"/>
                </a:lnTo>
                <a:lnTo>
                  <a:pt x="468" y="327"/>
                </a:lnTo>
                <a:lnTo>
                  <a:pt x="468" y="271"/>
                </a:lnTo>
                <a:lnTo>
                  <a:pt x="468" y="255"/>
                </a:lnTo>
                <a:lnTo>
                  <a:pt x="461" y="247"/>
                </a:lnTo>
                <a:lnTo>
                  <a:pt x="453" y="239"/>
                </a:lnTo>
                <a:lnTo>
                  <a:pt x="453" y="231"/>
                </a:lnTo>
                <a:lnTo>
                  <a:pt x="445" y="223"/>
                </a:lnTo>
                <a:lnTo>
                  <a:pt x="437" y="207"/>
                </a:lnTo>
                <a:lnTo>
                  <a:pt x="421" y="183"/>
                </a:lnTo>
                <a:lnTo>
                  <a:pt x="421" y="159"/>
                </a:lnTo>
                <a:lnTo>
                  <a:pt x="421" y="143"/>
                </a:lnTo>
                <a:lnTo>
                  <a:pt x="429" y="135"/>
                </a:lnTo>
                <a:lnTo>
                  <a:pt x="437" y="135"/>
                </a:lnTo>
                <a:lnTo>
                  <a:pt x="437" y="143"/>
                </a:lnTo>
                <a:lnTo>
                  <a:pt x="437" y="119"/>
                </a:lnTo>
                <a:lnTo>
                  <a:pt x="437" y="87"/>
                </a:lnTo>
                <a:lnTo>
                  <a:pt x="445" y="71"/>
                </a:lnTo>
                <a:lnTo>
                  <a:pt x="453" y="40"/>
                </a:lnTo>
                <a:lnTo>
                  <a:pt x="468" y="24"/>
                </a:lnTo>
                <a:lnTo>
                  <a:pt x="484" y="16"/>
                </a:lnTo>
                <a:lnTo>
                  <a:pt x="508" y="0"/>
                </a:lnTo>
                <a:lnTo>
                  <a:pt x="540" y="0"/>
                </a:lnTo>
                <a:close/>
              </a:path>
            </a:pathLst>
          </a:custGeom>
          <a:gradFill rotWithShape="0">
            <a:gsLst>
              <a:gs pos="0">
                <a:srgbClr val="FF6600"/>
              </a:gs>
              <a:gs pos="100000">
                <a:srgbClr val="FF9999"/>
              </a:gs>
            </a:gsLst>
            <a:lin ang="5400000" scaled="1"/>
          </a:gradFill>
          <a:ln>
            <a:noFill/>
          </a:ln>
          <a:effectLst>
            <a:prstShdw prst="shdw17" dist="17961" dir="2700000">
              <a:srgbClr val="A50021"/>
            </a:prstShdw>
          </a:effectLst>
          <a:extLst>
            <a:ext uri="{91240B29-F687-4F45-9708-019B960494DF}">
              <a14:hiddenLine xmlns:a14="http://schemas.microsoft.com/office/drawing/2010/main" w="9525">
                <a:solidFill>
                  <a:srgbClr val="FF9900"/>
                </a:solidFill>
                <a:round/>
                <a:headEnd/>
                <a:tailEnd/>
              </a14:hiddenLine>
            </a:ext>
          </a:extLst>
        </p:spPr>
        <p:txBody>
          <a:bodyPr/>
          <a:lstStyle/>
          <a:p>
            <a:endParaRPr lang="ja-JP" altLang="en-US">
              <a:solidFill>
                <a:prstClr val="black"/>
              </a:solidFill>
            </a:endParaRPr>
          </a:p>
        </p:txBody>
      </p:sp>
      <p:sp>
        <p:nvSpPr>
          <p:cNvPr id="35855" name="Freeform 14"/>
          <p:cNvSpPr>
            <a:spLocks/>
          </p:cNvSpPr>
          <p:nvPr/>
        </p:nvSpPr>
        <p:spPr bwMode="auto">
          <a:xfrm>
            <a:off x="1692275" y="4437063"/>
            <a:ext cx="936625" cy="1728787"/>
          </a:xfrm>
          <a:custGeom>
            <a:avLst/>
            <a:gdLst>
              <a:gd name="T0" fmla="*/ 554811 w 1072"/>
              <a:gd name="T1" fmla="*/ 67386 h 2232"/>
              <a:gd name="T2" fmla="*/ 568790 w 1072"/>
              <a:gd name="T3" fmla="*/ 141742 h 2232"/>
              <a:gd name="T4" fmla="*/ 527725 w 1072"/>
              <a:gd name="T5" fmla="*/ 209902 h 2232"/>
              <a:gd name="T6" fmla="*/ 610728 w 1072"/>
              <a:gd name="T7" fmla="*/ 295877 h 2232"/>
              <a:gd name="T8" fmla="*/ 679752 w 1072"/>
              <a:gd name="T9" fmla="*/ 326858 h 2232"/>
              <a:gd name="T10" fmla="*/ 742660 w 1072"/>
              <a:gd name="T11" fmla="*/ 481768 h 2232"/>
              <a:gd name="T12" fmla="*/ 804694 w 1072"/>
              <a:gd name="T13" fmla="*/ 685473 h 2232"/>
              <a:gd name="T14" fmla="*/ 867601 w 1072"/>
              <a:gd name="T15" fmla="*/ 864394 h 2232"/>
              <a:gd name="T16" fmla="*/ 902550 w 1072"/>
              <a:gd name="T17" fmla="*/ 895375 h 2232"/>
              <a:gd name="T18" fmla="*/ 922646 w 1072"/>
              <a:gd name="T19" fmla="*/ 938750 h 2232"/>
              <a:gd name="T20" fmla="*/ 888571 w 1072"/>
              <a:gd name="T21" fmla="*/ 944946 h 2232"/>
              <a:gd name="T22" fmla="*/ 867601 w 1072"/>
              <a:gd name="T23" fmla="*/ 963535 h 2232"/>
              <a:gd name="T24" fmla="*/ 846632 w 1072"/>
              <a:gd name="T25" fmla="*/ 993743 h 2232"/>
              <a:gd name="T26" fmla="*/ 825663 w 1072"/>
              <a:gd name="T27" fmla="*/ 1018528 h 2232"/>
              <a:gd name="T28" fmla="*/ 804694 w 1072"/>
              <a:gd name="T29" fmla="*/ 1024725 h 2232"/>
              <a:gd name="T30" fmla="*/ 770619 w 1072"/>
              <a:gd name="T31" fmla="*/ 889179 h 2232"/>
              <a:gd name="T32" fmla="*/ 721691 w 1072"/>
              <a:gd name="T33" fmla="*/ 771448 h 2232"/>
              <a:gd name="T34" fmla="*/ 665773 w 1072"/>
              <a:gd name="T35" fmla="*/ 611117 h 2232"/>
              <a:gd name="T36" fmla="*/ 631698 w 1072"/>
              <a:gd name="T37" fmla="*/ 567742 h 2232"/>
              <a:gd name="T38" fmla="*/ 652667 w 1072"/>
              <a:gd name="T39" fmla="*/ 957339 h 2232"/>
              <a:gd name="T40" fmla="*/ 617718 w 1072"/>
              <a:gd name="T41" fmla="*/ 1284198 h 2232"/>
              <a:gd name="T42" fmla="*/ 603739 w 1072"/>
              <a:gd name="T43" fmla="*/ 1593241 h 2232"/>
              <a:gd name="T44" fmla="*/ 645677 w 1072"/>
              <a:gd name="T45" fmla="*/ 1697805 h 2232"/>
              <a:gd name="T46" fmla="*/ 610728 w 1072"/>
              <a:gd name="T47" fmla="*/ 1722591 h 2232"/>
              <a:gd name="T48" fmla="*/ 561800 w 1072"/>
              <a:gd name="T49" fmla="*/ 1728787 h 2232"/>
              <a:gd name="T50" fmla="*/ 527725 w 1072"/>
              <a:gd name="T51" fmla="*/ 1655205 h 2232"/>
              <a:gd name="T52" fmla="*/ 527725 w 1072"/>
              <a:gd name="T53" fmla="*/ 1518885 h 2232"/>
              <a:gd name="T54" fmla="*/ 499766 w 1072"/>
              <a:gd name="T55" fmla="*/ 1296590 h 2232"/>
              <a:gd name="T56" fmla="*/ 485787 w 1072"/>
              <a:gd name="T57" fmla="*/ 1130063 h 2232"/>
              <a:gd name="T58" fmla="*/ 457828 w 1072"/>
              <a:gd name="T59" fmla="*/ 1117670 h 2232"/>
              <a:gd name="T60" fmla="*/ 436859 w 1072"/>
              <a:gd name="T61" fmla="*/ 1284198 h 2232"/>
              <a:gd name="T62" fmla="*/ 415889 w 1072"/>
              <a:gd name="T63" fmla="*/ 1487903 h 2232"/>
              <a:gd name="T64" fmla="*/ 408900 w 1072"/>
              <a:gd name="T65" fmla="*/ 1649009 h 2232"/>
              <a:gd name="T66" fmla="*/ 388804 w 1072"/>
              <a:gd name="T67" fmla="*/ 1722591 h 2232"/>
              <a:gd name="T68" fmla="*/ 332886 w 1072"/>
              <a:gd name="T69" fmla="*/ 1728787 h 2232"/>
              <a:gd name="T70" fmla="*/ 290948 w 1072"/>
              <a:gd name="T71" fmla="*/ 1710198 h 2232"/>
              <a:gd name="T72" fmla="*/ 318907 w 1072"/>
              <a:gd name="T73" fmla="*/ 1618027 h 2232"/>
              <a:gd name="T74" fmla="*/ 311917 w 1072"/>
              <a:gd name="T75" fmla="*/ 1315179 h 2232"/>
              <a:gd name="T76" fmla="*/ 290948 w 1072"/>
              <a:gd name="T77" fmla="*/ 1030921 h 2232"/>
              <a:gd name="T78" fmla="*/ 304927 w 1072"/>
              <a:gd name="T79" fmla="*/ 629706 h 2232"/>
              <a:gd name="T80" fmla="*/ 270852 w 1072"/>
              <a:gd name="T81" fmla="*/ 604921 h 2232"/>
              <a:gd name="T82" fmla="*/ 228914 w 1072"/>
              <a:gd name="T83" fmla="*/ 752859 h 2232"/>
              <a:gd name="T84" fmla="*/ 166006 w 1072"/>
              <a:gd name="T85" fmla="*/ 876786 h 2232"/>
              <a:gd name="T86" fmla="*/ 145037 w 1072"/>
              <a:gd name="T87" fmla="*/ 1012332 h 2232"/>
              <a:gd name="T88" fmla="*/ 124942 w 1072"/>
              <a:gd name="T89" fmla="*/ 993743 h 2232"/>
              <a:gd name="T90" fmla="*/ 96983 w 1072"/>
              <a:gd name="T91" fmla="*/ 969732 h 2232"/>
              <a:gd name="T92" fmla="*/ 76013 w 1072"/>
              <a:gd name="T93" fmla="*/ 957339 h 2232"/>
              <a:gd name="T94" fmla="*/ 41065 w 1072"/>
              <a:gd name="T95" fmla="*/ 957339 h 2232"/>
              <a:gd name="T96" fmla="*/ 20095 w 1072"/>
              <a:gd name="T97" fmla="*/ 932554 h 2232"/>
              <a:gd name="T98" fmla="*/ 27085 w 1072"/>
              <a:gd name="T99" fmla="*/ 895375 h 2232"/>
              <a:gd name="T100" fmla="*/ 62034 w 1072"/>
              <a:gd name="T101" fmla="*/ 870590 h 2232"/>
              <a:gd name="T102" fmla="*/ 124942 w 1072"/>
              <a:gd name="T103" fmla="*/ 716455 h 2232"/>
              <a:gd name="T104" fmla="*/ 186976 w 1072"/>
              <a:gd name="T105" fmla="*/ 506553 h 2232"/>
              <a:gd name="T106" fmla="*/ 249883 w 1072"/>
              <a:gd name="T107" fmla="*/ 333055 h 2232"/>
              <a:gd name="T108" fmla="*/ 318907 w 1072"/>
              <a:gd name="T109" fmla="*/ 302073 h 2232"/>
              <a:gd name="T110" fmla="*/ 408900 w 1072"/>
              <a:gd name="T111" fmla="*/ 253277 h 2232"/>
              <a:gd name="T112" fmla="*/ 381814 w 1072"/>
              <a:gd name="T113" fmla="*/ 160331 h 2232"/>
              <a:gd name="T114" fmla="*/ 381814 w 1072"/>
              <a:gd name="T115" fmla="*/ 92171 h 2232"/>
              <a:gd name="T116" fmla="*/ 471807 w 1072"/>
              <a:gd name="T117" fmla="*/ 0 h 2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72" h="2232">
                <a:moveTo>
                  <a:pt x="540" y="0"/>
                </a:moveTo>
                <a:lnTo>
                  <a:pt x="564" y="0"/>
                </a:lnTo>
                <a:lnTo>
                  <a:pt x="588" y="16"/>
                </a:lnTo>
                <a:lnTo>
                  <a:pt x="604" y="24"/>
                </a:lnTo>
                <a:lnTo>
                  <a:pt x="619" y="40"/>
                </a:lnTo>
                <a:lnTo>
                  <a:pt x="627" y="71"/>
                </a:lnTo>
                <a:lnTo>
                  <a:pt x="635" y="87"/>
                </a:lnTo>
                <a:lnTo>
                  <a:pt x="635" y="119"/>
                </a:lnTo>
                <a:lnTo>
                  <a:pt x="635" y="143"/>
                </a:lnTo>
                <a:lnTo>
                  <a:pt x="635" y="135"/>
                </a:lnTo>
                <a:lnTo>
                  <a:pt x="651" y="135"/>
                </a:lnTo>
                <a:lnTo>
                  <a:pt x="651" y="143"/>
                </a:lnTo>
                <a:lnTo>
                  <a:pt x="651" y="159"/>
                </a:lnTo>
                <a:lnTo>
                  <a:pt x="651" y="183"/>
                </a:lnTo>
                <a:lnTo>
                  <a:pt x="643" y="207"/>
                </a:lnTo>
                <a:lnTo>
                  <a:pt x="627" y="223"/>
                </a:lnTo>
                <a:lnTo>
                  <a:pt x="619" y="231"/>
                </a:lnTo>
                <a:lnTo>
                  <a:pt x="619" y="239"/>
                </a:lnTo>
                <a:lnTo>
                  <a:pt x="611" y="247"/>
                </a:lnTo>
                <a:lnTo>
                  <a:pt x="611" y="255"/>
                </a:lnTo>
                <a:lnTo>
                  <a:pt x="604" y="271"/>
                </a:lnTo>
                <a:lnTo>
                  <a:pt x="604" y="327"/>
                </a:lnTo>
                <a:lnTo>
                  <a:pt x="619" y="335"/>
                </a:lnTo>
                <a:lnTo>
                  <a:pt x="627" y="343"/>
                </a:lnTo>
                <a:lnTo>
                  <a:pt x="651" y="358"/>
                </a:lnTo>
                <a:lnTo>
                  <a:pt x="667" y="358"/>
                </a:lnTo>
                <a:lnTo>
                  <a:pt x="683" y="374"/>
                </a:lnTo>
                <a:lnTo>
                  <a:pt x="699" y="382"/>
                </a:lnTo>
                <a:lnTo>
                  <a:pt x="707" y="390"/>
                </a:lnTo>
                <a:lnTo>
                  <a:pt x="715" y="390"/>
                </a:lnTo>
                <a:lnTo>
                  <a:pt x="723" y="390"/>
                </a:lnTo>
                <a:lnTo>
                  <a:pt x="731" y="398"/>
                </a:lnTo>
                <a:lnTo>
                  <a:pt x="747" y="406"/>
                </a:lnTo>
                <a:lnTo>
                  <a:pt x="762" y="422"/>
                </a:lnTo>
                <a:lnTo>
                  <a:pt x="778" y="422"/>
                </a:lnTo>
                <a:lnTo>
                  <a:pt x="786" y="430"/>
                </a:lnTo>
                <a:lnTo>
                  <a:pt x="810" y="446"/>
                </a:lnTo>
                <a:lnTo>
                  <a:pt x="818" y="470"/>
                </a:lnTo>
                <a:lnTo>
                  <a:pt x="834" y="494"/>
                </a:lnTo>
                <a:lnTo>
                  <a:pt x="842" y="534"/>
                </a:lnTo>
                <a:lnTo>
                  <a:pt x="850" y="574"/>
                </a:lnTo>
                <a:lnTo>
                  <a:pt x="850" y="622"/>
                </a:lnTo>
                <a:lnTo>
                  <a:pt x="858" y="654"/>
                </a:lnTo>
                <a:lnTo>
                  <a:pt x="874" y="693"/>
                </a:lnTo>
                <a:lnTo>
                  <a:pt x="882" y="741"/>
                </a:lnTo>
                <a:lnTo>
                  <a:pt x="882" y="765"/>
                </a:lnTo>
                <a:lnTo>
                  <a:pt x="898" y="789"/>
                </a:lnTo>
                <a:lnTo>
                  <a:pt x="906" y="837"/>
                </a:lnTo>
                <a:lnTo>
                  <a:pt x="921" y="885"/>
                </a:lnTo>
                <a:lnTo>
                  <a:pt x="929" y="925"/>
                </a:lnTo>
                <a:lnTo>
                  <a:pt x="929" y="964"/>
                </a:lnTo>
                <a:lnTo>
                  <a:pt x="945" y="1012"/>
                </a:lnTo>
                <a:lnTo>
                  <a:pt x="953" y="1068"/>
                </a:lnTo>
                <a:lnTo>
                  <a:pt x="977" y="1108"/>
                </a:lnTo>
                <a:lnTo>
                  <a:pt x="985" y="1108"/>
                </a:lnTo>
                <a:lnTo>
                  <a:pt x="993" y="1116"/>
                </a:lnTo>
                <a:lnTo>
                  <a:pt x="1001" y="1116"/>
                </a:lnTo>
                <a:lnTo>
                  <a:pt x="1001" y="1124"/>
                </a:lnTo>
                <a:lnTo>
                  <a:pt x="1009" y="1132"/>
                </a:lnTo>
                <a:lnTo>
                  <a:pt x="1017" y="1132"/>
                </a:lnTo>
                <a:lnTo>
                  <a:pt x="1025" y="1140"/>
                </a:lnTo>
                <a:lnTo>
                  <a:pt x="1025" y="1148"/>
                </a:lnTo>
                <a:lnTo>
                  <a:pt x="1033" y="1156"/>
                </a:lnTo>
                <a:lnTo>
                  <a:pt x="1041" y="1156"/>
                </a:lnTo>
                <a:lnTo>
                  <a:pt x="1049" y="1172"/>
                </a:lnTo>
                <a:lnTo>
                  <a:pt x="1064" y="1188"/>
                </a:lnTo>
                <a:lnTo>
                  <a:pt x="1072" y="1196"/>
                </a:lnTo>
                <a:lnTo>
                  <a:pt x="1072" y="1204"/>
                </a:lnTo>
                <a:lnTo>
                  <a:pt x="1072" y="1212"/>
                </a:lnTo>
                <a:lnTo>
                  <a:pt x="1056" y="1212"/>
                </a:lnTo>
                <a:lnTo>
                  <a:pt x="1049" y="1204"/>
                </a:lnTo>
                <a:lnTo>
                  <a:pt x="1025" y="1196"/>
                </a:lnTo>
                <a:lnTo>
                  <a:pt x="1025" y="1188"/>
                </a:lnTo>
                <a:lnTo>
                  <a:pt x="1017" y="1188"/>
                </a:lnTo>
                <a:lnTo>
                  <a:pt x="1009" y="1188"/>
                </a:lnTo>
                <a:lnTo>
                  <a:pt x="1009" y="1204"/>
                </a:lnTo>
                <a:lnTo>
                  <a:pt x="1017" y="1220"/>
                </a:lnTo>
                <a:lnTo>
                  <a:pt x="1025" y="1236"/>
                </a:lnTo>
                <a:lnTo>
                  <a:pt x="1033" y="1268"/>
                </a:lnTo>
                <a:lnTo>
                  <a:pt x="1041" y="1291"/>
                </a:lnTo>
                <a:lnTo>
                  <a:pt x="1033" y="1307"/>
                </a:lnTo>
                <a:lnTo>
                  <a:pt x="1025" y="1299"/>
                </a:lnTo>
                <a:lnTo>
                  <a:pt x="1001" y="1275"/>
                </a:lnTo>
                <a:lnTo>
                  <a:pt x="993" y="1244"/>
                </a:lnTo>
                <a:lnTo>
                  <a:pt x="985" y="1236"/>
                </a:lnTo>
                <a:lnTo>
                  <a:pt x="985" y="1252"/>
                </a:lnTo>
                <a:lnTo>
                  <a:pt x="993" y="1283"/>
                </a:lnTo>
                <a:lnTo>
                  <a:pt x="1001" y="1323"/>
                </a:lnTo>
                <a:lnTo>
                  <a:pt x="993" y="1339"/>
                </a:lnTo>
                <a:lnTo>
                  <a:pt x="977" y="1323"/>
                </a:lnTo>
                <a:lnTo>
                  <a:pt x="969" y="1283"/>
                </a:lnTo>
                <a:lnTo>
                  <a:pt x="961" y="1252"/>
                </a:lnTo>
                <a:lnTo>
                  <a:pt x="953" y="1236"/>
                </a:lnTo>
                <a:lnTo>
                  <a:pt x="953" y="1252"/>
                </a:lnTo>
                <a:lnTo>
                  <a:pt x="961" y="1283"/>
                </a:lnTo>
                <a:lnTo>
                  <a:pt x="961" y="1315"/>
                </a:lnTo>
                <a:lnTo>
                  <a:pt x="953" y="1323"/>
                </a:lnTo>
                <a:lnTo>
                  <a:pt x="945" y="1315"/>
                </a:lnTo>
                <a:lnTo>
                  <a:pt x="929" y="1283"/>
                </a:lnTo>
                <a:lnTo>
                  <a:pt x="929" y="1252"/>
                </a:lnTo>
                <a:lnTo>
                  <a:pt x="929" y="1236"/>
                </a:lnTo>
                <a:lnTo>
                  <a:pt x="921" y="1252"/>
                </a:lnTo>
                <a:lnTo>
                  <a:pt x="929" y="1283"/>
                </a:lnTo>
                <a:lnTo>
                  <a:pt x="929" y="1307"/>
                </a:lnTo>
                <a:lnTo>
                  <a:pt x="921" y="1323"/>
                </a:lnTo>
                <a:lnTo>
                  <a:pt x="906" y="1307"/>
                </a:lnTo>
                <a:lnTo>
                  <a:pt x="906" y="1283"/>
                </a:lnTo>
                <a:lnTo>
                  <a:pt x="898" y="1252"/>
                </a:lnTo>
                <a:lnTo>
                  <a:pt x="898" y="1244"/>
                </a:lnTo>
                <a:lnTo>
                  <a:pt x="890" y="1220"/>
                </a:lnTo>
                <a:lnTo>
                  <a:pt x="882" y="1188"/>
                </a:lnTo>
                <a:lnTo>
                  <a:pt x="882" y="1148"/>
                </a:lnTo>
                <a:lnTo>
                  <a:pt x="882" y="1132"/>
                </a:lnTo>
                <a:lnTo>
                  <a:pt x="882" y="1116"/>
                </a:lnTo>
                <a:lnTo>
                  <a:pt x="874" y="1084"/>
                </a:lnTo>
                <a:lnTo>
                  <a:pt x="858" y="1068"/>
                </a:lnTo>
                <a:lnTo>
                  <a:pt x="850" y="1044"/>
                </a:lnTo>
                <a:lnTo>
                  <a:pt x="842" y="1020"/>
                </a:lnTo>
                <a:lnTo>
                  <a:pt x="826" y="996"/>
                </a:lnTo>
                <a:lnTo>
                  <a:pt x="810" y="972"/>
                </a:lnTo>
                <a:lnTo>
                  <a:pt x="802" y="949"/>
                </a:lnTo>
                <a:lnTo>
                  <a:pt x="786" y="893"/>
                </a:lnTo>
                <a:lnTo>
                  <a:pt x="770" y="861"/>
                </a:lnTo>
                <a:lnTo>
                  <a:pt x="770" y="829"/>
                </a:lnTo>
                <a:lnTo>
                  <a:pt x="770" y="813"/>
                </a:lnTo>
                <a:lnTo>
                  <a:pt x="762" y="789"/>
                </a:lnTo>
                <a:lnTo>
                  <a:pt x="762" y="781"/>
                </a:lnTo>
                <a:lnTo>
                  <a:pt x="747" y="757"/>
                </a:lnTo>
                <a:lnTo>
                  <a:pt x="739" y="725"/>
                </a:lnTo>
                <a:lnTo>
                  <a:pt x="731" y="693"/>
                </a:lnTo>
                <a:lnTo>
                  <a:pt x="731" y="646"/>
                </a:lnTo>
                <a:lnTo>
                  <a:pt x="723" y="669"/>
                </a:lnTo>
                <a:lnTo>
                  <a:pt x="723" y="733"/>
                </a:lnTo>
                <a:lnTo>
                  <a:pt x="723" y="813"/>
                </a:lnTo>
                <a:lnTo>
                  <a:pt x="723" y="909"/>
                </a:lnTo>
                <a:lnTo>
                  <a:pt x="731" y="972"/>
                </a:lnTo>
                <a:lnTo>
                  <a:pt x="739" y="1020"/>
                </a:lnTo>
                <a:lnTo>
                  <a:pt x="747" y="1068"/>
                </a:lnTo>
                <a:lnTo>
                  <a:pt x="747" y="1132"/>
                </a:lnTo>
                <a:lnTo>
                  <a:pt x="747" y="1236"/>
                </a:lnTo>
                <a:lnTo>
                  <a:pt x="739" y="1331"/>
                </a:lnTo>
                <a:lnTo>
                  <a:pt x="731" y="1411"/>
                </a:lnTo>
                <a:lnTo>
                  <a:pt x="723" y="1459"/>
                </a:lnTo>
                <a:lnTo>
                  <a:pt x="715" y="1515"/>
                </a:lnTo>
                <a:lnTo>
                  <a:pt x="723" y="1571"/>
                </a:lnTo>
                <a:lnTo>
                  <a:pt x="715" y="1618"/>
                </a:lnTo>
                <a:lnTo>
                  <a:pt x="707" y="1658"/>
                </a:lnTo>
                <a:lnTo>
                  <a:pt x="715" y="1698"/>
                </a:lnTo>
                <a:lnTo>
                  <a:pt x="723" y="1754"/>
                </a:lnTo>
                <a:lnTo>
                  <a:pt x="715" y="1850"/>
                </a:lnTo>
                <a:lnTo>
                  <a:pt x="699" y="1921"/>
                </a:lnTo>
                <a:lnTo>
                  <a:pt x="691" y="1977"/>
                </a:lnTo>
                <a:lnTo>
                  <a:pt x="683" y="2017"/>
                </a:lnTo>
                <a:lnTo>
                  <a:pt x="691" y="2057"/>
                </a:lnTo>
                <a:lnTo>
                  <a:pt x="707" y="2089"/>
                </a:lnTo>
                <a:lnTo>
                  <a:pt x="723" y="2121"/>
                </a:lnTo>
                <a:lnTo>
                  <a:pt x="739" y="2161"/>
                </a:lnTo>
                <a:lnTo>
                  <a:pt x="747" y="2185"/>
                </a:lnTo>
                <a:lnTo>
                  <a:pt x="747" y="2192"/>
                </a:lnTo>
                <a:lnTo>
                  <a:pt x="739" y="2200"/>
                </a:lnTo>
                <a:lnTo>
                  <a:pt x="739" y="2192"/>
                </a:lnTo>
                <a:lnTo>
                  <a:pt x="739" y="2208"/>
                </a:lnTo>
                <a:lnTo>
                  <a:pt x="731" y="2208"/>
                </a:lnTo>
                <a:lnTo>
                  <a:pt x="723" y="2208"/>
                </a:lnTo>
                <a:lnTo>
                  <a:pt x="723" y="2216"/>
                </a:lnTo>
                <a:lnTo>
                  <a:pt x="715" y="2224"/>
                </a:lnTo>
                <a:lnTo>
                  <a:pt x="707" y="2232"/>
                </a:lnTo>
                <a:lnTo>
                  <a:pt x="699" y="2224"/>
                </a:lnTo>
                <a:lnTo>
                  <a:pt x="691" y="2232"/>
                </a:lnTo>
                <a:lnTo>
                  <a:pt x="683" y="2232"/>
                </a:lnTo>
                <a:lnTo>
                  <a:pt x="675" y="2232"/>
                </a:lnTo>
                <a:lnTo>
                  <a:pt x="667" y="2224"/>
                </a:lnTo>
                <a:lnTo>
                  <a:pt x="667" y="2232"/>
                </a:lnTo>
                <a:lnTo>
                  <a:pt x="651" y="2232"/>
                </a:lnTo>
                <a:lnTo>
                  <a:pt x="643" y="2232"/>
                </a:lnTo>
                <a:lnTo>
                  <a:pt x="627" y="2224"/>
                </a:lnTo>
                <a:lnTo>
                  <a:pt x="627" y="2208"/>
                </a:lnTo>
                <a:lnTo>
                  <a:pt x="619" y="2192"/>
                </a:lnTo>
                <a:lnTo>
                  <a:pt x="611" y="2185"/>
                </a:lnTo>
                <a:lnTo>
                  <a:pt x="611" y="2161"/>
                </a:lnTo>
                <a:lnTo>
                  <a:pt x="604" y="2145"/>
                </a:lnTo>
                <a:lnTo>
                  <a:pt x="604" y="2137"/>
                </a:lnTo>
                <a:lnTo>
                  <a:pt x="604" y="2129"/>
                </a:lnTo>
                <a:lnTo>
                  <a:pt x="604" y="2121"/>
                </a:lnTo>
                <a:lnTo>
                  <a:pt x="596" y="2113"/>
                </a:lnTo>
                <a:lnTo>
                  <a:pt x="596" y="2081"/>
                </a:lnTo>
                <a:lnTo>
                  <a:pt x="596" y="2033"/>
                </a:lnTo>
                <a:lnTo>
                  <a:pt x="604" y="2001"/>
                </a:lnTo>
                <a:lnTo>
                  <a:pt x="604" y="1961"/>
                </a:lnTo>
                <a:lnTo>
                  <a:pt x="596" y="1921"/>
                </a:lnTo>
                <a:lnTo>
                  <a:pt x="580" y="1874"/>
                </a:lnTo>
                <a:lnTo>
                  <a:pt x="564" y="1826"/>
                </a:lnTo>
                <a:lnTo>
                  <a:pt x="564" y="1786"/>
                </a:lnTo>
                <a:lnTo>
                  <a:pt x="564" y="1738"/>
                </a:lnTo>
                <a:lnTo>
                  <a:pt x="572" y="1706"/>
                </a:lnTo>
                <a:lnTo>
                  <a:pt x="572" y="1674"/>
                </a:lnTo>
                <a:lnTo>
                  <a:pt x="572" y="1658"/>
                </a:lnTo>
                <a:lnTo>
                  <a:pt x="564" y="1642"/>
                </a:lnTo>
                <a:lnTo>
                  <a:pt x="564" y="1626"/>
                </a:lnTo>
                <a:lnTo>
                  <a:pt x="564" y="1602"/>
                </a:lnTo>
                <a:lnTo>
                  <a:pt x="556" y="1547"/>
                </a:lnTo>
                <a:lnTo>
                  <a:pt x="548" y="1491"/>
                </a:lnTo>
                <a:lnTo>
                  <a:pt x="556" y="1459"/>
                </a:lnTo>
                <a:lnTo>
                  <a:pt x="548" y="1443"/>
                </a:lnTo>
                <a:lnTo>
                  <a:pt x="540" y="1403"/>
                </a:lnTo>
                <a:lnTo>
                  <a:pt x="540" y="1339"/>
                </a:lnTo>
                <a:lnTo>
                  <a:pt x="540" y="1260"/>
                </a:lnTo>
                <a:lnTo>
                  <a:pt x="540" y="1339"/>
                </a:lnTo>
                <a:lnTo>
                  <a:pt x="532" y="1403"/>
                </a:lnTo>
                <a:lnTo>
                  <a:pt x="524" y="1443"/>
                </a:lnTo>
                <a:lnTo>
                  <a:pt x="516" y="1459"/>
                </a:lnTo>
                <a:lnTo>
                  <a:pt x="524" y="1491"/>
                </a:lnTo>
                <a:lnTo>
                  <a:pt x="516" y="1547"/>
                </a:lnTo>
                <a:lnTo>
                  <a:pt x="516" y="1602"/>
                </a:lnTo>
                <a:lnTo>
                  <a:pt x="516" y="1626"/>
                </a:lnTo>
                <a:lnTo>
                  <a:pt x="508" y="1642"/>
                </a:lnTo>
                <a:lnTo>
                  <a:pt x="500" y="1658"/>
                </a:lnTo>
                <a:lnTo>
                  <a:pt x="500" y="1674"/>
                </a:lnTo>
                <a:lnTo>
                  <a:pt x="500" y="1706"/>
                </a:lnTo>
                <a:lnTo>
                  <a:pt x="508" y="1738"/>
                </a:lnTo>
                <a:lnTo>
                  <a:pt x="516" y="1786"/>
                </a:lnTo>
                <a:lnTo>
                  <a:pt x="508" y="1826"/>
                </a:lnTo>
                <a:lnTo>
                  <a:pt x="492" y="1874"/>
                </a:lnTo>
                <a:lnTo>
                  <a:pt x="476" y="1921"/>
                </a:lnTo>
                <a:lnTo>
                  <a:pt x="476" y="1961"/>
                </a:lnTo>
                <a:lnTo>
                  <a:pt x="476" y="2001"/>
                </a:lnTo>
                <a:lnTo>
                  <a:pt x="476" y="2033"/>
                </a:lnTo>
                <a:lnTo>
                  <a:pt x="476" y="2081"/>
                </a:lnTo>
                <a:lnTo>
                  <a:pt x="476" y="2113"/>
                </a:lnTo>
                <a:lnTo>
                  <a:pt x="468" y="2121"/>
                </a:lnTo>
                <a:lnTo>
                  <a:pt x="468" y="2129"/>
                </a:lnTo>
                <a:lnTo>
                  <a:pt x="468" y="2137"/>
                </a:lnTo>
                <a:lnTo>
                  <a:pt x="468" y="2145"/>
                </a:lnTo>
                <a:lnTo>
                  <a:pt x="461" y="2161"/>
                </a:lnTo>
                <a:lnTo>
                  <a:pt x="461" y="2185"/>
                </a:lnTo>
                <a:lnTo>
                  <a:pt x="453" y="2192"/>
                </a:lnTo>
                <a:lnTo>
                  <a:pt x="445" y="2208"/>
                </a:lnTo>
                <a:lnTo>
                  <a:pt x="445" y="2224"/>
                </a:lnTo>
                <a:lnTo>
                  <a:pt x="437" y="2232"/>
                </a:lnTo>
                <a:lnTo>
                  <a:pt x="421" y="2232"/>
                </a:lnTo>
                <a:lnTo>
                  <a:pt x="413" y="2232"/>
                </a:lnTo>
                <a:lnTo>
                  <a:pt x="405" y="2224"/>
                </a:lnTo>
                <a:lnTo>
                  <a:pt x="397" y="2232"/>
                </a:lnTo>
                <a:lnTo>
                  <a:pt x="389" y="2232"/>
                </a:lnTo>
                <a:lnTo>
                  <a:pt x="381" y="2232"/>
                </a:lnTo>
                <a:lnTo>
                  <a:pt x="373" y="2224"/>
                </a:lnTo>
                <a:lnTo>
                  <a:pt x="365" y="2232"/>
                </a:lnTo>
                <a:lnTo>
                  <a:pt x="357" y="2224"/>
                </a:lnTo>
                <a:lnTo>
                  <a:pt x="349" y="2216"/>
                </a:lnTo>
                <a:lnTo>
                  <a:pt x="349" y="2208"/>
                </a:lnTo>
                <a:lnTo>
                  <a:pt x="341" y="2208"/>
                </a:lnTo>
                <a:lnTo>
                  <a:pt x="333" y="2208"/>
                </a:lnTo>
                <a:lnTo>
                  <a:pt x="333" y="2192"/>
                </a:lnTo>
                <a:lnTo>
                  <a:pt x="333" y="2200"/>
                </a:lnTo>
                <a:lnTo>
                  <a:pt x="325" y="2192"/>
                </a:lnTo>
                <a:lnTo>
                  <a:pt x="325" y="2185"/>
                </a:lnTo>
                <a:lnTo>
                  <a:pt x="333" y="2161"/>
                </a:lnTo>
                <a:lnTo>
                  <a:pt x="349" y="2121"/>
                </a:lnTo>
                <a:lnTo>
                  <a:pt x="365" y="2089"/>
                </a:lnTo>
                <a:lnTo>
                  <a:pt x="381" y="2057"/>
                </a:lnTo>
                <a:lnTo>
                  <a:pt x="389" y="2017"/>
                </a:lnTo>
                <a:lnTo>
                  <a:pt x="381" y="1977"/>
                </a:lnTo>
                <a:lnTo>
                  <a:pt x="373" y="1921"/>
                </a:lnTo>
                <a:lnTo>
                  <a:pt x="357" y="1850"/>
                </a:lnTo>
                <a:lnTo>
                  <a:pt x="349" y="1754"/>
                </a:lnTo>
                <a:lnTo>
                  <a:pt x="357" y="1698"/>
                </a:lnTo>
                <a:lnTo>
                  <a:pt x="365" y="1658"/>
                </a:lnTo>
                <a:lnTo>
                  <a:pt x="357" y="1618"/>
                </a:lnTo>
                <a:lnTo>
                  <a:pt x="349" y="1571"/>
                </a:lnTo>
                <a:lnTo>
                  <a:pt x="357" y="1515"/>
                </a:lnTo>
                <a:lnTo>
                  <a:pt x="349" y="1459"/>
                </a:lnTo>
                <a:lnTo>
                  <a:pt x="341" y="1411"/>
                </a:lnTo>
                <a:lnTo>
                  <a:pt x="333" y="1331"/>
                </a:lnTo>
                <a:lnTo>
                  <a:pt x="325" y="1236"/>
                </a:lnTo>
                <a:lnTo>
                  <a:pt x="325" y="1132"/>
                </a:lnTo>
                <a:lnTo>
                  <a:pt x="325" y="1068"/>
                </a:lnTo>
                <a:lnTo>
                  <a:pt x="333" y="1020"/>
                </a:lnTo>
                <a:lnTo>
                  <a:pt x="341" y="972"/>
                </a:lnTo>
                <a:lnTo>
                  <a:pt x="349" y="909"/>
                </a:lnTo>
                <a:lnTo>
                  <a:pt x="349" y="813"/>
                </a:lnTo>
                <a:lnTo>
                  <a:pt x="349" y="733"/>
                </a:lnTo>
                <a:lnTo>
                  <a:pt x="349" y="669"/>
                </a:lnTo>
                <a:lnTo>
                  <a:pt x="349" y="646"/>
                </a:lnTo>
                <a:lnTo>
                  <a:pt x="341" y="693"/>
                </a:lnTo>
                <a:lnTo>
                  <a:pt x="333" y="725"/>
                </a:lnTo>
                <a:lnTo>
                  <a:pt x="325" y="757"/>
                </a:lnTo>
                <a:lnTo>
                  <a:pt x="310" y="781"/>
                </a:lnTo>
                <a:lnTo>
                  <a:pt x="310" y="789"/>
                </a:lnTo>
                <a:lnTo>
                  <a:pt x="302" y="813"/>
                </a:lnTo>
                <a:lnTo>
                  <a:pt x="302" y="829"/>
                </a:lnTo>
                <a:lnTo>
                  <a:pt x="302" y="861"/>
                </a:lnTo>
                <a:lnTo>
                  <a:pt x="286" y="893"/>
                </a:lnTo>
                <a:lnTo>
                  <a:pt x="270" y="949"/>
                </a:lnTo>
                <a:lnTo>
                  <a:pt x="262" y="972"/>
                </a:lnTo>
                <a:lnTo>
                  <a:pt x="246" y="996"/>
                </a:lnTo>
                <a:lnTo>
                  <a:pt x="238" y="1020"/>
                </a:lnTo>
                <a:lnTo>
                  <a:pt x="222" y="1044"/>
                </a:lnTo>
                <a:lnTo>
                  <a:pt x="214" y="1068"/>
                </a:lnTo>
                <a:lnTo>
                  <a:pt x="198" y="1084"/>
                </a:lnTo>
                <a:lnTo>
                  <a:pt x="190" y="1116"/>
                </a:lnTo>
                <a:lnTo>
                  <a:pt x="190" y="1132"/>
                </a:lnTo>
                <a:lnTo>
                  <a:pt x="190" y="1148"/>
                </a:lnTo>
                <a:lnTo>
                  <a:pt x="190" y="1188"/>
                </a:lnTo>
                <a:lnTo>
                  <a:pt x="182" y="1220"/>
                </a:lnTo>
                <a:lnTo>
                  <a:pt x="174" y="1244"/>
                </a:lnTo>
                <a:lnTo>
                  <a:pt x="174" y="1252"/>
                </a:lnTo>
                <a:lnTo>
                  <a:pt x="166" y="1283"/>
                </a:lnTo>
                <a:lnTo>
                  <a:pt x="166" y="1307"/>
                </a:lnTo>
                <a:lnTo>
                  <a:pt x="151" y="1323"/>
                </a:lnTo>
                <a:lnTo>
                  <a:pt x="143" y="1307"/>
                </a:lnTo>
                <a:lnTo>
                  <a:pt x="143" y="1283"/>
                </a:lnTo>
                <a:lnTo>
                  <a:pt x="151" y="1252"/>
                </a:lnTo>
                <a:lnTo>
                  <a:pt x="143" y="1236"/>
                </a:lnTo>
                <a:lnTo>
                  <a:pt x="143" y="1252"/>
                </a:lnTo>
                <a:lnTo>
                  <a:pt x="143" y="1283"/>
                </a:lnTo>
                <a:lnTo>
                  <a:pt x="127" y="1315"/>
                </a:lnTo>
                <a:lnTo>
                  <a:pt x="119" y="1323"/>
                </a:lnTo>
                <a:lnTo>
                  <a:pt x="111" y="1315"/>
                </a:lnTo>
                <a:lnTo>
                  <a:pt x="111" y="1283"/>
                </a:lnTo>
                <a:lnTo>
                  <a:pt x="119" y="1252"/>
                </a:lnTo>
                <a:lnTo>
                  <a:pt x="119" y="1236"/>
                </a:lnTo>
                <a:lnTo>
                  <a:pt x="111" y="1252"/>
                </a:lnTo>
                <a:lnTo>
                  <a:pt x="103" y="1283"/>
                </a:lnTo>
                <a:lnTo>
                  <a:pt x="95" y="1323"/>
                </a:lnTo>
                <a:lnTo>
                  <a:pt x="79" y="1339"/>
                </a:lnTo>
                <a:lnTo>
                  <a:pt x="71" y="1323"/>
                </a:lnTo>
                <a:lnTo>
                  <a:pt x="79" y="1283"/>
                </a:lnTo>
                <a:lnTo>
                  <a:pt x="87" y="1252"/>
                </a:lnTo>
                <a:lnTo>
                  <a:pt x="87" y="1236"/>
                </a:lnTo>
                <a:lnTo>
                  <a:pt x="79" y="1244"/>
                </a:lnTo>
                <a:lnTo>
                  <a:pt x="71" y="1275"/>
                </a:lnTo>
                <a:lnTo>
                  <a:pt x="47" y="1299"/>
                </a:lnTo>
                <a:lnTo>
                  <a:pt x="39" y="1307"/>
                </a:lnTo>
                <a:lnTo>
                  <a:pt x="31" y="1291"/>
                </a:lnTo>
                <a:lnTo>
                  <a:pt x="39" y="1268"/>
                </a:lnTo>
                <a:lnTo>
                  <a:pt x="47" y="1236"/>
                </a:lnTo>
                <a:lnTo>
                  <a:pt x="55" y="1220"/>
                </a:lnTo>
                <a:lnTo>
                  <a:pt x="63" y="1204"/>
                </a:lnTo>
                <a:lnTo>
                  <a:pt x="63" y="1188"/>
                </a:lnTo>
                <a:lnTo>
                  <a:pt x="55" y="1188"/>
                </a:lnTo>
                <a:lnTo>
                  <a:pt x="47" y="1188"/>
                </a:lnTo>
                <a:lnTo>
                  <a:pt x="47" y="1196"/>
                </a:lnTo>
                <a:lnTo>
                  <a:pt x="23" y="1204"/>
                </a:lnTo>
                <a:lnTo>
                  <a:pt x="16" y="1212"/>
                </a:lnTo>
                <a:lnTo>
                  <a:pt x="0" y="1212"/>
                </a:lnTo>
                <a:lnTo>
                  <a:pt x="0" y="1204"/>
                </a:lnTo>
                <a:lnTo>
                  <a:pt x="0" y="1196"/>
                </a:lnTo>
                <a:lnTo>
                  <a:pt x="16" y="1188"/>
                </a:lnTo>
                <a:lnTo>
                  <a:pt x="23" y="1172"/>
                </a:lnTo>
                <a:lnTo>
                  <a:pt x="31" y="1156"/>
                </a:lnTo>
                <a:lnTo>
                  <a:pt x="47" y="1156"/>
                </a:lnTo>
                <a:lnTo>
                  <a:pt x="47" y="1148"/>
                </a:lnTo>
                <a:lnTo>
                  <a:pt x="47" y="1140"/>
                </a:lnTo>
                <a:lnTo>
                  <a:pt x="55" y="1132"/>
                </a:lnTo>
                <a:lnTo>
                  <a:pt x="63" y="1132"/>
                </a:lnTo>
                <a:lnTo>
                  <a:pt x="71" y="1132"/>
                </a:lnTo>
                <a:lnTo>
                  <a:pt x="71" y="1124"/>
                </a:lnTo>
                <a:lnTo>
                  <a:pt x="71" y="1116"/>
                </a:lnTo>
                <a:lnTo>
                  <a:pt x="79" y="1116"/>
                </a:lnTo>
                <a:lnTo>
                  <a:pt x="95" y="1108"/>
                </a:lnTo>
                <a:lnTo>
                  <a:pt x="119" y="1068"/>
                </a:lnTo>
                <a:lnTo>
                  <a:pt x="127" y="1012"/>
                </a:lnTo>
                <a:lnTo>
                  <a:pt x="143" y="964"/>
                </a:lnTo>
                <a:lnTo>
                  <a:pt x="143" y="925"/>
                </a:lnTo>
                <a:lnTo>
                  <a:pt x="151" y="885"/>
                </a:lnTo>
                <a:lnTo>
                  <a:pt x="166" y="837"/>
                </a:lnTo>
                <a:lnTo>
                  <a:pt x="174" y="789"/>
                </a:lnTo>
                <a:lnTo>
                  <a:pt x="190" y="765"/>
                </a:lnTo>
                <a:lnTo>
                  <a:pt x="190" y="741"/>
                </a:lnTo>
                <a:lnTo>
                  <a:pt x="198" y="693"/>
                </a:lnTo>
                <a:lnTo>
                  <a:pt x="214" y="654"/>
                </a:lnTo>
                <a:lnTo>
                  <a:pt x="222" y="622"/>
                </a:lnTo>
                <a:lnTo>
                  <a:pt x="222" y="574"/>
                </a:lnTo>
                <a:lnTo>
                  <a:pt x="230" y="534"/>
                </a:lnTo>
                <a:lnTo>
                  <a:pt x="238" y="494"/>
                </a:lnTo>
                <a:lnTo>
                  <a:pt x="254" y="470"/>
                </a:lnTo>
                <a:lnTo>
                  <a:pt x="262" y="446"/>
                </a:lnTo>
                <a:lnTo>
                  <a:pt x="286" y="430"/>
                </a:lnTo>
                <a:lnTo>
                  <a:pt x="294" y="422"/>
                </a:lnTo>
                <a:lnTo>
                  <a:pt x="310" y="422"/>
                </a:lnTo>
                <a:lnTo>
                  <a:pt x="325" y="406"/>
                </a:lnTo>
                <a:lnTo>
                  <a:pt x="341" y="398"/>
                </a:lnTo>
                <a:lnTo>
                  <a:pt x="349" y="390"/>
                </a:lnTo>
                <a:lnTo>
                  <a:pt x="357" y="390"/>
                </a:lnTo>
                <a:lnTo>
                  <a:pt x="365" y="390"/>
                </a:lnTo>
                <a:lnTo>
                  <a:pt x="373" y="382"/>
                </a:lnTo>
                <a:lnTo>
                  <a:pt x="389" y="374"/>
                </a:lnTo>
                <a:lnTo>
                  <a:pt x="405" y="358"/>
                </a:lnTo>
                <a:lnTo>
                  <a:pt x="421" y="358"/>
                </a:lnTo>
                <a:lnTo>
                  <a:pt x="445" y="343"/>
                </a:lnTo>
                <a:lnTo>
                  <a:pt x="453" y="335"/>
                </a:lnTo>
                <a:lnTo>
                  <a:pt x="468" y="327"/>
                </a:lnTo>
                <a:lnTo>
                  <a:pt x="468" y="271"/>
                </a:lnTo>
                <a:lnTo>
                  <a:pt x="468" y="255"/>
                </a:lnTo>
                <a:lnTo>
                  <a:pt x="461" y="247"/>
                </a:lnTo>
                <a:lnTo>
                  <a:pt x="453" y="239"/>
                </a:lnTo>
                <a:lnTo>
                  <a:pt x="453" y="231"/>
                </a:lnTo>
                <a:lnTo>
                  <a:pt x="445" y="223"/>
                </a:lnTo>
                <a:lnTo>
                  <a:pt x="437" y="207"/>
                </a:lnTo>
                <a:lnTo>
                  <a:pt x="421" y="183"/>
                </a:lnTo>
                <a:lnTo>
                  <a:pt x="421" y="159"/>
                </a:lnTo>
                <a:lnTo>
                  <a:pt x="421" y="143"/>
                </a:lnTo>
                <a:lnTo>
                  <a:pt x="429" y="135"/>
                </a:lnTo>
                <a:lnTo>
                  <a:pt x="437" y="135"/>
                </a:lnTo>
                <a:lnTo>
                  <a:pt x="437" y="143"/>
                </a:lnTo>
                <a:lnTo>
                  <a:pt x="437" y="119"/>
                </a:lnTo>
                <a:lnTo>
                  <a:pt x="437" y="87"/>
                </a:lnTo>
                <a:lnTo>
                  <a:pt x="445" y="71"/>
                </a:lnTo>
                <a:lnTo>
                  <a:pt x="453" y="40"/>
                </a:lnTo>
                <a:lnTo>
                  <a:pt x="468" y="24"/>
                </a:lnTo>
                <a:lnTo>
                  <a:pt x="484" y="16"/>
                </a:lnTo>
                <a:lnTo>
                  <a:pt x="508" y="0"/>
                </a:lnTo>
                <a:lnTo>
                  <a:pt x="540" y="0"/>
                </a:lnTo>
                <a:close/>
              </a:path>
            </a:pathLst>
          </a:custGeom>
          <a:gradFill rotWithShape="0">
            <a:gsLst>
              <a:gs pos="0">
                <a:srgbClr val="33CCFF"/>
              </a:gs>
              <a:gs pos="100000">
                <a:schemeClr val="accent2"/>
              </a:gs>
            </a:gsLst>
            <a:lin ang="5400000" scaled="1"/>
          </a:gradFill>
          <a:ln>
            <a:noFill/>
          </a:ln>
          <a:effectLst>
            <a:prstShdw prst="shdw17" dist="17961" dir="2700000">
              <a:srgbClr val="1F7A99"/>
            </a:prstShdw>
          </a:effectLst>
          <a:extLst>
            <a:ext uri="{91240B29-F687-4F45-9708-019B960494DF}">
              <a14:hiddenLine xmlns:a14="http://schemas.microsoft.com/office/drawing/2010/main" w="9525">
                <a:solidFill>
                  <a:srgbClr val="FF9900"/>
                </a:solidFill>
                <a:round/>
                <a:headEnd/>
                <a:tailEnd/>
              </a14:hiddenLine>
            </a:ext>
          </a:extLst>
        </p:spPr>
        <p:txBody>
          <a:bodyPr/>
          <a:lstStyle/>
          <a:p>
            <a:endParaRPr lang="ja-JP" altLang="en-US">
              <a:solidFill>
                <a:prstClr val="black"/>
              </a:solidFill>
            </a:endParaRPr>
          </a:p>
        </p:txBody>
      </p:sp>
      <p:sp>
        <p:nvSpPr>
          <p:cNvPr id="35856" name="Oval 15"/>
          <p:cNvSpPr>
            <a:spLocks noChangeArrowheads="1"/>
          </p:cNvSpPr>
          <p:nvPr/>
        </p:nvSpPr>
        <p:spPr bwMode="auto">
          <a:xfrm>
            <a:off x="3816350" y="3213100"/>
            <a:ext cx="1511300" cy="1368425"/>
          </a:xfrm>
          <a:prstGeom prst="ellipse">
            <a:avLst/>
          </a:prstGeom>
          <a:solidFill>
            <a:schemeClr val="bg1">
              <a:alpha val="47058"/>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35857" name="Freeform 16"/>
          <p:cNvSpPr>
            <a:spLocks/>
          </p:cNvSpPr>
          <p:nvPr/>
        </p:nvSpPr>
        <p:spPr bwMode="auto">
          <a:xfrm>
            <a:off x="3984625" y="3068638"/>
            <a:ext cx="1174750" cy="1800225"/>
          </a:xfrm>
          <a:custGeom>
            <a:avLst/>
            <a:gdLst>
              <a:gd name="T0" fmla="*/ 695864 w 1072"/>
              <a:gd name="T1" fmla="*/ 70170 h 2232"/>
              <a:gd name="T2" fmla="*/ 713398 w 1072"/>
              <a:gd name="T3" fmla="*/ 147599 h 2232"/>
              <a:gd name="T4" fmla="*/ 661893 w 1072"/>
              <a:gd name="T5" fmla="*/ 218576 h 2232"/>
              <a:gd name="T6" fmla="*/ 765998 w 1072"/>
              <a:gd name="T7" fmla="*/ 308103 h 2232"/>
              <a:gd name="T8" fmla="*/ 852570 w 1072"/>
              <a:gd name="T9" fmla="*/ 340365 h 2232"/>
              <a:gd name="T10" fmla="*/ 931472 w 1072"/>
              <a:gd name="T11" fmla="*/ 501676 h 2232"/>
              <a:gd name="T12" fmla="*/ 1009277 w 1072"/>
              <a:gd name="T13" fmla="*/ 713799 h 2232"/>
              <a:gd name="T14" fmla="*/ 1088178 w 1072"/>
              <a:gd name="T15" fmla="*/ 900113 h 2232"/>
              <a:gd name="T16" fmla="*/ 1132012 w 1072"/>
              <a:gd name="T17" fmla="*/ 932375 h 2232"/>
              <a:gd name="T18" fmla="*/ 1157216 w 1072"/>
              <a:gd name="T19" fmla="*/ 977542 h 2232"/>
              <a:gd name="T20" fmla="*/ 1114478 w 1072"/>
              <a:gd name="T21" fmla="*/ 983994 h 2232"/>
              <a:gd name="T22" fmla="*/ 1088178 w 1072"/>
              <a:gd name="T23" fmla="*/ 1003351 h 2232"/>
              <a:gd name="T24" fmla="*/ 1061878 w 1072"/>
              <a:gd name="T25" fmla="*/ 1034807 h 2232"/>
              <a:gd name="T26" fmla="*/ 1035577 w 1072"/>
              <a:gd name="T27" fmla="*/ 1060616 h 2232"/>
              <a:gd name="T28" fmla="*/ 1009277 w 1072"/>
              <a:gd name="T29" fmla="*/ 1067069 h 2232"/>
              <a:gd name="T30" fmla="*/ 966539 w 1072"/>
              <a:gd name="T31" fmla="*/ 925922 h 2232"/>
              <a:gd name="T32" fmla="*/ 905171 w 1072"/>
              <a:gd name="T33" fmla="*/ 803326 h 2232"/>
              <a:gd name="T34" fmla="*/ 835037 w 1072"/>
              <a:gd name="T35" fmla="*/ 636370 h 2232"/>
              <a:gd name="T36" fmla="*/ 792299 w 1072"/>
              <a:gd name="T37" fmla="*/ 591203 h 2232"/>
              <a:gd name="T38" fmla="*/ 818599 w 1072"/>
              <a:gd name="T39" fmla="*/ 996899 h 2232"/>
              <a:gd name="T40" fmla="*/ 774765 w 1072"/>
              <a:gd name="T41" fmla="*/ 1337264 h 2232"/>
              <a:gd name="T42" fmla="*/ 757232 w 1072"/>
              <a:gd name="T43" fmla="*/ 1659078 h 2232"/>
              <a:gd name="T44" fmla="*/ 809832 w 1072"/>
              <a:gd name="T45" fmla="*/ 1767963 h 2232"/>
              <a:gd name="T46" fmla="*/ 765998 w 1072"/>
              <a:gd name="T47" fmla="*/ 1793773 h 2232"/>
              <a:gd name="T48" fmla="*/ 704631 w 1072"/>
              <a:gd name="T49" fmla="*/ 1800225 h 2232"/>
              <a:gd name="T50" fmla="*/ 661893 w 1072"/>
              <a:gd name="T51" fmla="*/ 1723603 h 2232"/>
              <a:gd name="T52" fmla="*/ 661893 w 1072"/>
              <a:gd name="T53" fmla="*/ 1581649 h 2232"/>
              <a:gd name="T54" fmla="*/ 626826 w 1072"/>
              <a:gd name="T55" fmla="*/ 1350169 h 2232"/>
              <a:gd name="T56" fmla="*/ 609292 w 1072"/>
              <a:gd name="T57" fmla="*/ 1176760 h 2232"/>
              <a:gd name="T58" fmla="*/ 574225 w 1072"/>
              <a:gd name="T59" fmla="*/ 1163855 h 2232"/>
              <a:gd name="T60" fmla="*/ 547924 w 1072"/>
              <a:gd name="T61" fmla="*/ 1337264 h 2232"/>
              <a:gd name="T62" fmla="*/ 521624 w 1072"/>
              <a:gd name="T63" fmla="*/ 1549387 h 2232"/>
              <a:gd name="T64" fmla="*/ 512857 w 1072"/>
              <a:gd name="T65" fmla="*/ 1717150 h 2232"/>
              <a:gd name="T66" fmla="*/ 487653 w 1072"/>
              <a:gd name="T67" fmla="*/ 1793773 h 2232"/>
              <a:gd name="T68" fmla="*/ 417518 w 1072"/>
              <a:gd name="T69" fmla="*/ 1800225 h 2232"/>
              <a:gd name="T70" fmla="*/ 364918 w 1072"/>
              <a:gd name="T71" fmla="*/ 1780868 h 2232"/>
              <a:gd name="T72" fmla="*/ 399985 w 1072"/>
              <a:gd name="T73" fmla="*/ 1684888 h 2232"/>
              <a:gd name="T74" fmla="*/ 391218 w 1072"/>
              <a:gd name="T75" fmla="*/ 1369526 h 2232"/>
              <a:gd name="T76" fmla="*/ 364918 w 1072"/>
              <a:gd name="T77" fmla="*/ 1073521 h 2232"/>
              <a:gd name="T78" fmla="*/ 382451 w 1072"/>
              <a:gd name="T79" fmla="*/ 655727 h 2232"/>
              <a:gd name="T80" fmla="*/ 339713 w 1072"/>
              <a:gd name="T81" fmla="*/ 629917 h 2232"/>
              <a:gd name="T82" fmla="*/ 287112 w 1072"/>
              <a:gd name="T83" fmla="*/ 783969 h 2232"/>
              <a:gd name="T84" fmla="*/ 208211 w 1072"/>
              <a:gd name="T85" fmla="*/ 913017 h 2232"/>
              <a:gd name="T86" fmla="*/ 181911 w 1072"/>
              <a:gd name="T87" fmla="*/ 1054164 h 2232"/>
              <a:gd name="T88" fmla="*/ 156706 w 1072"/>
              <a:gd name="T89" fmla="*/ 1034807 h 2232"/>
              <a:gd name="T90" fmla="*/ 121639 w 1072"/>
              <a:gd name="T91" fmla="*/ 1009804 h 2232"/>
              <a:gd name="T92" fmla="*/ 95339 w 1072"/>
              <a:gd name="T93" fmla="*/ 996899 h 2232"/>
              <a:gd name="T94" fmla="*/ 51505 w 1072"/>
              <a:gd name="T95" fmla="*/ 996899 h 2232"/>
              <a:gd name="T96" fmla="*/ 25205 w 1072"/>
              <a:gd name="T97" fmla="*/ 971089 h 2232"/>
              <a:gd name="T98" fmla="*/ 33971 w 1072"/>
              <a:gd name="T99" fmla="*/ 932375 h 2232"/>
              <a:gd name="T100" fmla="*/ 77805 w 1072"/>
              <a:gd name="T101" fmla="*/ 906565 h 2232"/>
              <a:gd name="T102" fmla="*/ 156706 w 1072"/>
              <a:gd name="T103" fmla="*/ 746061 h 2232"/>
              <a:gd name="T104" fmla="*/ 234512 w 1072"/>
              <a:gd name="T105" fmla="*/ 527485 h 2232"/>
              <a:gd name="T106" fmla="*/ 313413 w 1072"/>
              <a:gd name="T107" fmla="*/ 346818 h 2232"/>
              <a:gd name="T108" fmla="*/ 399985 w 1072"/>
              <a:gd name="T109" fmla="*/ 314555 h 2232"/>
              <a:gd name="T110" fmla="*/ 512857 w 1072"/>
              <a:gd name="T111" fmla="*/ 263743 h 2232"/>
              <a:gd name="T112" fmla="*/ 478886 w 1072"/>
              <a:gd name="T113" fmla="*/ 166956 h 2232"/>
              <a:gd name="T114" fmla="*/ 478886 w 1072"/>
              <a:gd name="T115" fmla="*/ 95980 h 2232"/>
              <a:gd name="T116" fmla="*/ 591758 w 1072"/>
              <a:gd name="T117" fmla="*/ 0 h 2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72" h="2232">
                <a:moveTo>
                  <a:pt x="540" y="0"/>
                </a:moveTo>
                <a:lnTo>
                  <a:pt x="564" y="0"/>
                </a:lnTo>
                <a:lnTo>
                  <a:pt x="588" y="16"/>
                </a:lnTo>
                <a:lnTo>
                  <a:pt x="604" y="24"/>
                </a:lnTo>
                <a:lnTo>
                  <a:pt x="619" y="40"/>
                </a:lnTo>
                <a:lnTo>
                  <a:pt x="627" y="71"/>
                </a:lnTo>
                <a:lnTo>
                  <a:pt x="635" y="87"/>
                </a:lnTo>
                <a:lnTo>
                  <a:pt x="635" y="119"/>
                </a:lnTo>
                <a:lnTo>
                  <a:pt x="635" y="143"/>
                </a:lnTo>
                <a:lnTo>
                  <a:pt x="635" y="135"/>
                </a:lnTo>
                <a:lnTo>
                  <a:pt x="651" y="135"/>
                </a:lnTo>
                <a:lnTo>
                  <a:pt x="651" y="143"/>
                </a:lnTo>
                <a:lnTo>
                  <a:pt x="651" y="159"/>
                </a:lnTo>
                <a:lnTo>
                  <a:pt x="651" y="183"/>
                </a:lnTo>
                <a:lnTo>
                  <a:pt x="643" y="207"/>
                </a:lnTo>
                <a:lnTo>
                  <a:pt x="627" y="223"/>
                </a:lnTo>
                <a:lnTo>
                  <a:pt x="619" y="231"/>
                </a:lnTo>
                <a:lnTo>
                  <a:pt x="619" y="239"/>
                </a:lnTo>
                <a:lnTo>
                  <a:pt x="611" y="247"/>
                </a:lnTo>
                <a:lnTo>
                  <a:pt x="611" y="255"/>
                </a:lnTo>
                <a:lnTo>
                  <a:pt x="604" y="271"/>
                </a:lnTo>
                <a:lnTo>
                  <a:pt x="604" y="327"/>
                </a:lnTo>
                <a:lnTo>
                  <a:pt x="619" y="335"/>
                </a:lnTo>
                <a:lnTo>
                  <a:pt x="627" y="343"/>
                </a:lnTo>
                <a:lnTo>
                  <a:pt x="651" y="358"/>
                </a:lnTo>
                <a:lnTo>
                  <a:pt x="667" y="358"/>
                </a:lnTo>
                <a:lnTo>
                  <a:pt x="683" y="374"/>
                </a:lnTo>
                <a:lnTo>
                  <a:pt x="699" y="382"/>
                </a:lnTo>
                <a:lnTo>
                  <a:pt x="707" y="390"/>
                </a:lnTo>
                <a:lnTo>
                  <a:pt x="715" y="390"/>
                </a:lnTo>
                <a:lnTo>
                  <a:pt x="723" y="390"/>
                </a:lnTo>
                <a:lnTo>
                  <a:pt x="731" y="398"/>
                </a:lnTo>
                <a:lnTo>
                  <a:pt x="747" y="406"/>
                </a:lnTo>
                <a:lnTo>
                  <a:pt x="762" y="422"/>
                </a:lnTo>
                <a:lnTo>
                  <a:pt x="778" y="422"/>
                </a:lnTo>
                <a:lnTo>
                  <a:pt x="786" y="430"/>
                </a:lnTo>
                <a:lnTo>
                  <a:pt x="810" y="446"/>
                </a:lnTo>
                <a:lnTo>
                  <a:pt x="818" y="470"/>
                </a:lnTo>
                <a:lnTo>
                  <a:pt x="834" y="494"/>
                </a:lnTo>
                <a:lnTo>
                  <a:pt x="842" y="534"/>
                </a:lnTo>
                <a:lnTo>
                  <a:pt x="850" y="574"/>
                </a:lnTo>
                <a:lnTo>
                  <a:pt x="850" y="622"/>
                </a:lnTo>
                <a:lnTo>
                  <a:pt x="858" y="654"/>
                </a:lnTo>
                <a:lnTo>
                  <a:pt x="874" y="693"/>
                </a:lnTo>
                <a:lnTo>
                  <a:pt x="882" y="741"/>
                </a:lnTo>
                <a:lnTo>
                  <a:pt x="882" y="765"/>
                </a:lnTo>
                <a:lnTo>
                  <a:pt x="898" y="789"/>
                </a:lnTo>
                <a:lnTo>
                  <a:pt x="906" y="837"/>
                </a:lnTo>
                <a:lnTo>
                  <a:pt x="921" y="885"/>
                </a:lnTo>
                <a:lnTo>
                  <a:pt x="929" y="925"/>
                </a:lnTo>
                <a:lnTo>
                  <a:pt x="929" y="964"/>
                </a:lnTo>
                <a:lnTo>
                  <a:pt x="945" y="1012"/>
                </a:lnTo>
                <a:lnTo>
                  <a:pt x="953" y="1068"/>
                </a:lnTo>
                <a:lnTo>
                  <a:pt x="977" y="1108"/>
                </a:lnTo>
                <a:lnTo>
                  <a:pt x="985" y="1108"/>
                </a:lnTo>
                <a:lnTo>
                  <a:pt x="993" y="1116"/>
                </a:lnTo>
                <a:lnTo>
                  <a:pt x="1001" y="1116"/>
                </a:lnTo>
                <a:lnTo>
                  <a:pt x="1001" y="1124"/>
                </a:lnTo>
                <a:lnTo>
                  <a:pt x="1009" y="1132"/>
                </a:lnTo>
                <a:lnTo>
                  <a:pt x="1017" y="1132"/>
                </a:lnTo>
                <a:lnTo>
                  <a:pt x="1025" y="1140"/>
                </a:lnTo>
                <a:lnTo>
                  <a:pt x="1025" y="1148"/>
                </a:lnTo>
                <a:lnTo>
                  <a:pt x="1033" y="1156"/>
                </a:lnTo>
                <a:lnTo>
                  <a:pt x="1041" y="1156"/>
                </a:lnTo>
                <a:lnTo>
                  <a:pt x="1049" y="1172"/>
                </a:lnTo>
                <a:lnTo>
                  <a:pt x="1064" y="1188"/>
                </a:lnTo>
                <a:lnTo>
                  <a:pt x="1072" y="1196"/>
                </a:lnTo>
                <a:lnTo>
                  <a:pt x="1072" y="1204"/>
                </a:lnTo>
                <a:lnTo>
                  <a:pt x="1072" y="1212"/>
                </a:lnTo>
                <a:lnTo>
                  <a:pt x="1056" y="1212"/>
                </a:lnTo>
                <a:lnTo>
                  <a:pt x="1049" y="1204"/>
                </a:lnTo>
                <a:lnTo>
                  <a:pt x="1025" y="1196"/>
                </a:lnTo>
                <a:lnTo>
                  <a:pt x="1025" y="1188"/>
                </a:lnTo>
                <a:lnTo>
                  <a:pt x="1017" y="1188"/>
                </a:lnTo>
                <a:lnTo>
                  <a:pt x="1009" y="1188"/>
                </a:lnTo>
                <a:lnTo>
                  <a:pt x="1009" y="1204"/>
                </a:lnTo>
                <a:lnTo>
                  <a:pt x="1017" y="1220"/>
                </a:lnTo>
                <a:lnTo>
                  <a:pt x="1025" y="1236"/>
                </a:lnTo>
                <a:lnTo>
                  <a:pt x="1033" y="1268"/>
                </a:lnTo>
                <a:lnTo>
                  <a:pt x="1041" y="1291"/>
                </a:lnTo>
                <a:lnTo>
                  <a:pt x="1033" y="1307"/>
                </a:lnTo>
                <a:lnTo>
                  <a:pt x="1025" y="1299"/>
                </a:lnTo>
                <a:lnTo>
                  <a:pt x="1001" y="1275"/>
                </a:lnTo>
                <a:lnTo>
                  <a:pt x="993" y="1244"/>
                </a:lnTo>
                <a:lnTo>
                  <a:pt x="985" y="1236"/>
                </a:lnTo>
                <a:lnTo>
                  <a:pt x="985" y="1252"/>
                </a:lnTo>
                <a:lnTo>
                  <a:pt x="993" y="1283"/>
                </a:lnTo>
                <a:lnTo>
                  <a:pt x="1001" y="1323"/>
                </a:lnTo>
                <a:lnTo>
                  <a:pt x="993" y="1339"/>
                </a:lnTo>
                <a:lnTo>
                  <a:pt x="977" y="1323"/>
                </a:lnTo>
                <a:lnTo>
                  <a:pt x="969" y="1283"/>
                </a:lnTo>
                <a:lnTo>
                  <a:pt x="961" y="1252"/>
                </a:lnTo>
                <a:lnTo>
                  <a:pt x="953" y="1236"/>
                </a:lnTo>
                <a:lnTo>
                  <a:pt x="953" y="1252"/>
                </a:lnTo>
                <a:lnTo>
                  <a:pt x="961" y="1283"/>
                </a:lnTo>
                <a:lnTo>
                  <a:pt x="961" y="1315"/>
                </a:lnTo>
                <a:lnTo>
                  <a:pt x="953" y="1323"/>
                </a:lnTo>
                <a:lnTo>
                  <a:pt x="945" y="1315"/>
                </a:lnTo>
                <a:lnTo>
                  <a:pt x="929" y="1283"/>
                </a:lnTo>
                <a:lnTo>
                  <a:pt x="929" y="1252"/>
                </a:lnTo>
                <a:lnTo>
                  <a:pt x="929" y="1236"/>
                </a:lnTo>
                <a:lnTo>
                  <a:pt x="921" y="1252"/>
                </a:lnTo>
                <a:lnTo>
                  <a:pt x="929" y="1283"/>
                </a:lnTo>
                <a:lnTo>
                  <a:pt x="929" y="1307"/>
                </a:lnTo>
                <a:lnTo>
                  <a:pt x="921" y="1323"/>
                </a:lnTo>
                <a:lnTo>
                  <a:pt x="906" y="1307"/>
                </a:lnTo>
                <a:lnTo>
                  <a:pt x="906" y="1283"/>
                </a:lnTo>
                <a:lnTo>
                  <a:pt x="898" y="1252"/>
                </a:lnTo>
                <a:lnTo>
                  <a:pt x="898" y="1244"/>
                </a:lnTo>
                <a:lnTo>
                  <a:pt x="890" y="1220"/>
                </a:lnTo>
                <a:lnTo>
                  <a:pt x="882" y="1188"/>
                </a:lnTo>
                <a:lnTo>
                  <a:pt x="882" y="1148"/>
                </a:lnTo>
                <a:lnTo>
                  <a:pt x="882" y="1132"/>
                </a:lnTo>
                <a:lnTo>
                  <a:pt x="882" y="1116"/>
                </a:lnTo>
                <a:lnTo>
                  <a:pt x="874" y="1084"/>
                </a:lnTo>
                <a:lnTo>
                  <a:pt x="858" y="1068"/>
                </a:lnTo>
                <a:lnTo>
                  <a:pt x="850" y="1044"/>
                </a:lnTo>
                <a:lnTo>
                  <a:pt x="842" y="1020"/>
                </a:lnTo>
                <a:lnTo>
                  <a:pt x="826" y="996"/>
                </a:lnTo>
                <a:lnTo>
                  <a:pt x="810" y="972"/>
                </a:lnTo>
                <a:lnTo>
                  <a:pt x="802" y="949"/>
                </a:lnTo>
                <a:lnTo>
                  <a:pt x="786" y="893"/>
                </a:lnTo>
                <a:lnTo>
                  <a:pt x="770" y="861"/>
                </a:lnTo>
                <a:lnTo>
                  <a:pt x="770" y="829"/>
                </a:lnTo>
                <a:lnTo>
                  <a:pt x="770" y="813"/>
                </a:lnTo>
                <a:lnTo>
                  <a:pt x="762" y="789"/>
                </a:lnTo>
                <a:lnTo>
                  <a:pt x="762" y="781"/>
                </a:lnTo>
                <a:lnTo>
                  <a:pt x="747" y="757"/>
                </a:lnTo>
                <a:lnTo>
                  <a:pt x="739" y="725"/>
                </a:lnTo>
                <a:lnTo>
                  <a:pt x="731" y="693"/>
                </a:lnTo>
                <a:lnTo>
                  <a:pt x="731" y="646"/>
                </a:lnTo>
                <a:lnTo>
                  <a:pt x="723" y="669"/>
                </a:lnTo>
                <a:lnTo>
                  <a:pt x="723" y="733"/>
                </a:lnTo>
                <a:lnTo>
                  <a:pt x="723" y="813"/>
                </a:lnTo>
                <a:lnTo>
                  <a:pt x="723" y="909"/>
                </a:lnTo>
                <a:lnTo>
                  <a:pt x="731" y="972"/>
                </a:lnTo>
                <a:lnTo>
                  <a:pt x="739" y="1020"/>
                </a:lnTo>
                <a:lnTo>
                  <a:pt x="747" y="1068"/>
                </a:lnTo>
                <a:lnTo>
                  <a:pt x="747" y="1132"/>
                </a:lnTo>
                <a:lnTo>
                  <a:pt x="747" y="1236"/>
                </a:lnTo>
                <a:lnTo>
                  <a:pt x="739" y="1331"/>
                </a:lnTo>
                <a:lnTo>
                  <a:pt x="731" y="1411"/>
                </a:lnTo>
                <a:lnTo>
                  <a:pt x="723" y="1459"/>
                </a:lnTo>
                <a:lnTo>
                  <a:pt x="715" y="1515"/>
                </a:lnTo>
                <a:lnTo>
                  <a:pt x="723" y="1571"/>
                </a:lnTo>
                <a:lnTo>
                  <a:pt x="715" y="1618"/>
                </a:lnTo>
                <a:lnTo>
                  <a:pt x="707" y="1658"/>
                </a:lnTo>
                <a:lnTo>
                  <a:pt x="715" y="1698"/>
                </a:lnTo>
                <a:lnTo>
                  <a:pt x="723" y="1754"/>
                </a:lnTo>
                <a:lnTo>
                  <a:pt x="715" y="1850"/>
                </a:lnTo>
                <a:lnTo>
                  <a:pt x="699" y="1921"/>
                </a:lnTo>
                <a:lnTo>
                  <a:pt x="691" y="1977"/>
                </a:lnTo>
                <a:lnTo>
                  <a:pt x="683" y="2017"/>
                </a:lnTo>
                <a:lnTo>
                  <a:pt x="691" y="2057"/>
                </a:lnTo>
                <a:lnTo>
                  <a:pt x="707" y="2089"/>
                </a:lnTo>
                <a:lnTo>
                  <a:pt x="723" y="2121"/>
                </a:lnTo>
                <a:lnTo>
                  <a:pt x="739" y="2161"/>
                </a:lnTo>
                <a:lnTo>
                  <a:pt x="747" y="2185"/>
                </a:lnTo>
                <a:lnTo>
                  <a:pt x="747" y="2192"/>
                </a:lnTo>
                <a:lnTo>
                  <a:pt x="739" y="2200"/>
                </a:lnTo>
                <a:lnTo>
                  <a:pt x="739" y="2192"/>
                </a:lnTo>
                <a:lnTo>
                  <a:pt x="739" y="2208"/>
                </a:lnTo>
                <a:lnTo>
                  <a:pt x="731" y="2208"/>
                </a:lnTo>
                <a:lnTo>
                  <a:pt x="723" y="2208"/>
                </a:lnTo>
                <a:lnTo>
                  <a:pt x="723" y="2216"/>
                </a:lnTo>
                <a:lnTo>
                  <a:pt x="715" y="2224"/>
                </a:lnTo>
                <a:lnTo>
                  <a:pt x="707" y="2232"/>
                </a:lnTo>
                <a:lnTo>
                  <a:pt x="699" y="2224"/>
                </a:lnTo>
                <a:lnTo>
                  <a:pt x="691" y="2232"/>
                </a:lnTo>
                <a:lnTo>
                  <a:pt x="683" y="2232"/>
                </a:lnTo>
                <a:lnTo>
                  <a:pt x="675" y="2232"/>
                </a:lnTo>
                <a:lnTo>
                  <a:pt x="667" y="2224"/>
                </a:lnTo>
                <a:lnTo>
                  <a:pt x="667" y="2232"/>
                </a:lnTo>
                <a:lnTo>
                  <a:pt x="651" y="2232"/>
                </a:lnTo>
                <a:lnTo>
                  <a:pt x="643" y="2232"/>
                </a:lnTo>
                <a:lnTo>
                  <a:pt x="627" y="2224"/>
                </a:lnTo>
                <a:lnTo>
                  <a:pt x="627" y="2208"/>
                </a:lnTo>
                <a:lnTo>
                  <a:pt x="619" y="2192"/>
                </a:lnTo>
                <a:lnTo>
                  <a:pt x="611" y="2185"/>
                </a:lnTo>
                <a:lnTo>
                  <a:pt x="611" y="2161"/>
                </a:lnTo>
                <a:lnTo>
                  <a:pt x="604" y="2145"/>
                </a:lnTo>
                <a:lnTo>
                  <a:pt x="604" y="2137"/>
                </a:lnTo>
                <a:lnTo>
                  <a:pt x="604" y="2129"/>
                </a:lnTo>
                <a:lnTo>
                  <a:pt x="604" y="2121"/>
                </a:lnTo>
                <a:lnTo>
                  <a:pt x="596" y="2113"/>
                </a:lnTo>
                <a:lnTo>
                  <a:pt x="596" y="2081"/>
                </a:lnTo>
                <a:lnTo>
                  <a:pt x="596" y="2033"/>
                </a:lnTo>
                <a:lnTo>
                  <a:pt x="604" y="2001"/>
                </a:lnTo>
                <a:lnTo>
                  <a:pt x="604" y="1961"/>
                </a:lnTo>
                <a:lnTo>
                  <a:pt x="596" y="1921"/>
                </a:lnTo>
                <a:lnTo>
                  <a:pt x="580" y="1874"/>
                </a:lnTo>
                <a:lnTo>
                  <a:pt x="564" y="1826"/>
                </a:lnTo>
                <a:lnTo>
                  <a:pt x="564" y="1786"/>
                </a:lnTo>
                <a:lnTo>
                  <a:pt x="564" y="1738"/>
                </a:lnTo>
                <a:lnTo>
                  <a:pt x="572" y="1706"/>
                </a:lnTo>
                <a:lnTo>
                  <a:pt x="572" y="1674"/>
                </a:lnTo>
                <a:lnTo>
                  <a:pt x="572" y="1658"/>
                </a:lnTo>
                <a:lnTo>
                  <a:pt x="564" y="1642"/>
                </a:lnTo>
                <a:lnTo>
                  <a:pt x="564" y="1626"/>
                </a:lnTo>
                <a:lnTo>
                  <a:pt x="564" y="1602"/>
                </a:lnTo>
                <a:lnTo>
                  <a:pt x="556" y="1547"/>
                </a:lnTo>
                <a:lnTo>
                  <a:pt x="548" y="1491"/>
                </a:lnTo>
                <a:lnTo>
                  <a:pt x="556" y="1459"/>
                </a:lnTo>
                <a:lnTo>
                  <a:pt x="548" y="1443"/>
                </a:lnTo>
                <a:lnTo>
                  <a:pt x="540" y="1403"/>
                </a:lnTo>
                <a:lnTo>
                  <a:pt x="540" y="1339"/>
                </a:lnTo>
                <a:lnTo>
                  <a:pt x="540" y="1260"/>
                </a:lnTo>
                <a:lnTo>
                  <a:pt x="540" y="1339"/>
                </a:lnTo>
                <a:lnTo>
                  <a:pt x="532" y="1403"/>
                </a:lnTo>
                <a:lnTo>
                  <a:pt x="524" y="1443"/>
                </a:lnTo>
                <a:lnTo>
                  <a:pt x="516" y="1459"/>
                </a:lnTo>
                <a:lnTo>
                  <a:pt x="524" y="1491"/>
                </a:lnTo>
                <a:lnTo>
                  <a:pt x="516" y="1547"/>
                </a:lnTo>
                <a:lnTo>
                  <a:pt x="516" y="1602"/>
                </a:lnTo>
                <a:lnTo>
                  <a:pt x="516" y="1626"/>
                </a:lnTo>
                <a:lnTo>
                  <a:pt x="508" y="1642"/>
                </a:lnTo>
                <a:lnTo>
                  <a:pt x="500" y="1658"/>
                </a:lnTo>
                <a:lnTo>
                  <a:pt x="500" y="1674"/>
                </a:lnTo>
                <a:lnTo>
                  <a:pt x="500" y="1706"/>
                </a:lnTo>
                <a:lnTo>
                  <a:pt x="508" y="1738"/>
                </a:lnTo>
                <a:lnTo>
                  <a:pt x="516" y="1786"/>
                </a:lnTo>
                <a:lnTo>
                  <a:pt x="508" y="1826"/>
                </a:lnTo>
                <a:lnTo>
                  <a:pt x="492" y="1874"/>
                </a:lnTo>
                <a:lnTo>
                  <a:pt x="476" y="1921"/>
                </a:lnTo>
                <a:lnTo>
                  <a:pt x="476" y="1961"/>
                </a:lnTo>
                <a:lnTo>
                  <a:pt x="476" y="2001"/>
                </a:lnTo>
                <a:lnTo>
                  <a:pt x="476" y="2033"/>
                </a:lnTo>
                <a:lnTo>
                  <a:pt x="476" y="2081"/>
                </a:lnTo>
                <a:lnTo>
                  <a:pt x="476" y="2113"/>
                </a:lnTo>
                <a:lnTo>
                  <a:pt x="468" y="2121"/>
                </a:lnTo>
                <a:lnTo>
                  <a:pt x="468" y="2129"/>
                </a:lnTo>
                <a:lnTo>
                  <a:pt x="468" y="2137"/>
                </a:lnTo>
                <a:lnTo>
                  <a:pt x="468" y="2145"/>
                </a:lnTo>
                <a:lnTo>
                  <a:pt x="461" y="2161"/>
                </a:lnTo>
                <a:lnTo>
                  <a:pt x="461" y="2185"/>
                </a:lnTo>
                <a:lnTo>
                  <a:pt x="453" y="2192"/>
                </a:lnTo>
                <a:lnTo>
                  <a:pt x="445" y="2208"/>
                </a:lnTo>
                <a:lnTo>
                  <a:pt x="445" y="2224"/>
                </a:lnTo>
                <a:lnTo>
                  <a:pt x="437" y="2232"/>
                </a:lnTo>
                <a:lnTo>
                  <a:pt x="421" y="2232"/>
                </a:lnTo>
                <a:lnTo>
                  <a:pt x="413" y="2232"/>
                </a:lnTo>
                <a:lnTo>
                  <a:pt x="405" y="2224"/>
                </a:lnTo>
                <a:lnTo>
                  <a:pt x="397" y="2232"/>
                </a:lnTo>
                <a:lnTo>
                  <a:pt x="389" y="2232"/>
                </a:lnTo>
                <a:lnTo>
                  <a:pt x="381" y="2232"/>
                </a:lnTo>
                <a:lnTo>
                  <a:pt x="373" y="2224"/>
                </a:lnTo>
                <a:lnTo>
                  <a:pt x="365" y="2232"/>
                </a:lnTo>
                <a:lnTo>
                  <a:pt x="357" y="2224"/>
                </a:lnTo>
                <a:lnTo>
                  <a:pt x="349" y="2216"/>
                </a:lnTo>
                <a:lnTo>
                  <a:pt x="349" y="2208"/>
                </a:lnTo>
                <a:lnTo>
                  <a:pt x="341" y="2208"/>
                </a:lnTo>
                <a:lnTo>
                  <a:pt x="333" y="2208"/>
                </a:lnTo>
                <a:lnTo>
                  <a:pt x="333" y="2192"/>
                </a:lnTo>
                <a:lnTo>
                  <a:pt x="333" y="2200"/>
                </a:lnTo>
                <a:lnTo>
                  <a:pt x="325" y="2192"/>
                </a:lnTo>
                <a:lnTo>
                  <a:pt x="325" y="2185"/>
                </a:lnTo>
                <a:lnTo>
                  <a:pt x="333" y="2161"/>
                </a:lnTo>
                <a:lnTo>
                  <a:pt x="349" y="2121"/>
                </a:lnTo>
                <a:lnTo>
                  <a:pt x="365" y="2089"/>
                </a:lnTo>
                <a:lnTo>
                  <a:pt x="381" y="2057"/>
                </a:lnTo>
                <a:lnTo>
                  <a:pt x="389" y="2017"/>
                </a:lnTo>
                <a:lnTo>
                  <a:pt x="381" y="1977"/>
                </a:lnTo>
                <a:lnTo>
                  <a:pt x="373" y="1921"/>
                </a:lnTo>
                <a:lnTo>
                  <a:pt x="357" y="1850"/>
                </a:lnTo>
                <a:lnTo>
                  <a:pt x="349" y="1754"/>
                </a:lnTo>
                <a:lnTo>
                  <a:pt x="357" y="1698"/>
                </a:lnTo>
                <a:lnTo>
                  <a:pt x="365" y="1658"/>
                </a:lnTo>
                <a:lnTo>
                  <a:pt x="357" y="1618"/>
                </a:lnTo>
                <a:lnTo>
                  <a:pt x="349" y="1571"/>
                </a:lnTo>
                <a:lnTo>
                  <a:pt x="357" y="1515"/>
                </a:lnTo>
                <a:lnTo>
                  <a:pt x="349" y="1459"/>
                </a:lnTo>
                <a:lnTo>
                  <a:pt x="341" y="1411"/>
                </a:lnTo>
                <a:lnTo>
                  <a:pt x="333" y="1331"/>
                </a:lnTo>
                <a:lnTo>
                  <a:pt x="325" y="1236"/>
                </a:lnTo>
                <a:lnTo>
                  <a:pt x="325" y="1132"/>
                </a:lnTo>
                <a:lnTo>
                  <a:pt x="325" y="1068"/>
                </a:lnTo>
                <a:lnTo>
                  <a:pt x="333" y="1020"/>
                </a:lnTo>
                <a:lnTo>
                  <a:pt x="341" y="972"/>
                </a:lnTo>
                <a:lnTo>
                  <a:pt x="349" y="909"/>
                </a:lnTo>
                <a:lnTo>
                  <a:pt x="349" y="813"/>
                </a:lnTo>
                <a:lnTo>
                  <a:pt x="349" y="733"/>
                </a:lnTo>
                <a:lnTo>
                  <a:pt x="349" y="669"/>
                </a:lnTo>
                <a:lnTo>
                  <a:pt x="349" y="646"/>
                </a:lnTo>
                <a:lnTo>
                  <a:pt x="341" y="693"/>
                </a:lnTo>
                <a:lnTo>
                  <a:pt x="333" y="725"/>
                </a:lnTo>
                <a:lnTo>
                  <a:pt x="325" y="757"/>
                </a:lnTo>
                <a:lnTo>
                  <a:pt x="310" y="781"/>
                </a:lnTo>
                <a:lnTo>
                  <a:pt x="310" y="789"/>
                </a:lnTo>
                <a:lnTo>
                  <a:pt x="302" y="813"/>
                </a:lnTo>
                <a:lnTo>
                  <a:pt x="302" y="829"/>
                </a:lnTo>
                <a:lnTo>
                  <a:pt x="302" y="861"/>
                </a:lnTo>
                <a:lnTo>
                  <a:pt x="286" y="893"/>
                </a:lnTo>
                <a:lnTo>
                  <a:pt x="270" y="949"/>
                </a:lnTo>
                <a:lnTo>
                  <a:pt x="262" y="972"/>
                </a:lnTo>
                <a:lnTo>
                  <a:pt x="246" y="996"/>
                </a:lnTo>
                <a:lnTo>
                  <a:pt x="238" y="1020"/>
                </a:lnTo>
                <a:lnTo>
                  <a:pt x="222" y="1044"/>
                </a:lnTo>
                <a:lnTo>
                  <a:pt x="214" y="1068"/>
                </a:lnTo>
                <a:lnTo>
                  <a:pt x="198" y="1084"/>
                </a:lnTo>
                <a:lnTo>
                  <a:pt x="190" y="1116"/>
                </a:lnTo>
                <a:lnTo>
                  <a:pt x="190" y="1132"/>
                </a:lnTo>
                <a:lnTo>
                  <a:pt x="190" y="1148"/>
                </a:lnTo>
                <a:lnTo>
                  <a:pt x="190" y="1188"/>
                </a:lnTo>
                <a:lnTo>
                  <a:pt x="182" y="1220"/>
                </a:lnTo>
                <a:lnTo>
                  <a:pt x="174" y="1244"/>
                </a:lnTo>
                <a:lnTo>
                  <a:pt x="174" y="1252"/>
                </a:lnTo>
                <a:lnTo>
                  <a:pt x="166" y="1283"/>
                </a:lnTo>
                <a:lnTo>
                  <a:pt x="166" y="1307"/>
                </a:lnTo>
                <a:lnTo>
                  <a:pt x="151" y="1323"/>
                </a:lnTo>
                <a:lnTo>
                  <a:pt x="143" y="1307"/>
                </a:lnTo>
                <a:lnTo>
                  <a:pt x="143" y="1283"/>
                </a:lnTo>
                <a:lnTo>
                  <a:pt x="151" y="1252"/>
                </a:lnTo>
                <a:lnTo>
                  <a:pt x="143" y="1236"/>
                </a:lnTo>
                <a:lnTo>
                  <a:pt x="143" y="1252"/>
                </a:lnTo>
                <a:lnTo>
                  <a:pt x="143" y="1283"/>
                </a:lnTo>
                <a:lnTo>
                  <a:pt x="127" y="1315"/>
                </a:lnTo>
                <a:lnTo>
                  <a:pt x="119" y="1323"/>
                </a:lnTo>
                <a:lnTo>
                  <a:pt x="111" y="1315"/>
                </a:lnTo>
                <a:lnTo>
                  <a:pt x="111" y="1283"/>
                </a:lnTo>
                <a:lnTo>
                  <a:pt x="119" y="1252"/>
                </a:lnTo>
                <a:lnTo>
                  <a:pt x="119" y="1236"/>
                </a:lnTo>
                <a:lnTo>
                  <a:pt x="111" y="1252"/>
                </a:lnTo>
                <a:lnTo>
                  <a:pt x="103" y="1283"/>
                </a:lnTo>
                <a:lnTo>
                  <a:pt x="95" y="1323"/>
                </a:lnTo>
                <a:lnTo>
                  <a:pt x="79" y="1339"/>
                </a:lnTo>
                <a:lnTo>
                  <a:pt x="71" y="1323"/>
                </a:lnTo>
                <a:lnTo>
                  <a:pt x="79" y="1283"/>
                </a:lnTo>
                <a:lnTo>
                  <a:pt x="87" y="1252"/>
                </a:lnTo>
                <a:lnTo>
                  <a:pt x="87" y="1236"/>
                </a:lnTo>
                <a:lnTo>
                  <a:pt x="79" y="1244"/>
                </a:lnTo>
                <a:lnTo>
                  <a:pt x="71" y="1275"/>
                </a:lnTo>
                <a:lnTo>
                  <a:pt x="47" y="1299"/>
                </a:lnTo>
                <a:lnTo>
                  <a:pt x="39" y="1307"/>
                </a:lnTo>
                <a:lnTo>
                  <a:pt x="31" y="1291"/>
                </a:lnTo>
                <a:lnTo>
                  <a:pt x="39" y="1268"/>
                </a:lnTo>
                <a:lnTo>
                  <a:pt x="47" y="1236"/>
                </a:lnTo>
                <a:lnTo>
                  <a:pt x="55" y="1220"/>
                </a:lnTo>
                <a:lnTo>
                  <a:pt x="63" y="1204"/>
                </a:lnTo>
                <a:lnTo>
                  <a:pt x="63" y="1188"/>
                </a:lnTo>
                <a:lnTo>
                  <a:pt x="55" y="1188"/>
                </a:lnTo>
                <a:lnTo>
                  <a:pt x="47" y="1188"/>
                </a:lnTo>
                <a:lnTo>
                  <a:pt x="47" y="1196"/>
                </a:lnTo>
                <a:lnTo>
                  <a:pt x="23" y="1204"/>
                </a:lnTo>
                <a:lnTo>
                  <a:pt x="16" y="1212"/>
                </a:lnTo>
                <a:lnTo>
                  <a:pt x="0" y="1212"/>
                </a:lnTo>
                <a:lnTo>
                  <a:pt x="0" y="1204"/>
                </a:lnTo>
                <a:lnTo>
                  <a:pt x="0" y="1196"/>
                </a:lnTo>
                <a:lnTo>
                  <a:pt x="16" y="1188"/>
                </a:lnTo>
                <a:lnTo>
                  <a:pt x="23" y="1172"/>
                </a:lnTo>
                <a:lnTo>
                  <a:pt x="31" y="1156"/>
                </a:lnTo>
                <a:lnTo>
                  <a:pt x="47" y="1156"/>
                </a:lnTo>
                <a:lnTo>
                  <a:pt x="47" y="1148"/>
                </a:lnTo>
                <a:lnTo>
                  <a:pt x="47" y="1140"/>
                </a:lnTo>
                <a:lnTo>
                  <a:pt x="55" y="1132"/>
                </a:lnTo>
                <a:lnTo>
                  <a:pt x="63" y="1132"/>
                </a:lnTo>
                <a:lnTo>
                  <a:pt x="71" y="1132"/>
                </a:lnTo>
                <a:lnTo>
                  <a:pt x="71" y="1124"/>
                </a:lnTo>
                <a:lnTo>
                  <a:pt x="71" y="1116"/>
                </a:lnTo>
                <a:lnTo>
                  <a:pt x="79" y="1116"/>
                </a:lnTo>
                <a:lnTo>
                  <a:pt x="95" y="1108"/>
                </a:lnTo>
                <a:lnTo>
                  <a:pt x="119" y="1068"/>
                </a:lnTo>
                <a:lnTo>
                  <a:pt x="127" y="1012"/>
                </a:lnTo>
                <a:lnTo>
                  <a:pt x="143" y="964"/>
                </a:lnTo>
                <a:lnTo>
                  <a:pt x="143" y="925"/>
                </a:lnTo>
                <a:lnTo>
                  <a:pt x="151" y="885"/>
                </a:lnTo>
                <a:lnTo>
                  <a:pt x="166" y="837"/>
                </a:lnTo>
                <a:lnTo>
                  <a:pt x="174" y="789"/>
                </a:lnTo>
                <a:lnTo>
                  <a:pt x="190" y="765"/>
                </a:lnTo>
                <a:lnTo>
                  <a:pt x="190" y="741"/>
                </a:lnTo>
                <a:lnTo>
                  <a:pt x="198" y="693"/>
                </a:lnTo>
                <a:lnTo>
                  <a:pt x="214" y="654"/>
                </a:lnTo>
                <a:lnTo>
                  <a:pt x="222" y="622"/>
                </a:lnTo>
                <a:lnTo>
                  <a:pt x="222" y="574"/>
                </a:lnTo>
                <a:lnTo>
                  <a:pt x="230" y="534"/>
                </a:lnTo>
                <a:lnTo>
                  <a:pt x="238" y="494"/>
                </a:lnTo>
                <a:lnTo>
                  <a:pt x="254" y="470"/>
                </a:lnTo>
                <a:lnTo>
                  <a:pt x="262" y="446"/>
                </a:lnTo>
                <a:lnTo>
                  <a:pt x="286" y="430"/>
                </a:lnTo>
                <a:lnTo>
                  <a:pt x="294" y="422"/>
                </a:lnTo>
                <a:lnTo>
                  <a:pt x="310" y="422"/>
                </a:lnTo>
                <a:lnTo>
                  <a:pt x="325" y="406"/>
                </a:lnTo>
                <a:lnTo>
                  <a:pt x="341" y="398"/>
                </a:lnTo>
                <a:lnTo>
                  <a:pt x="349" y="390"/>
                </a:lnTo>
                <a:lnTo>
                  <a:pt x="357" y="390"/>
                </a:lnTo>
                <a:lnTo>
                  <a:pt x="365" y="390"/>
                </a:lnTo>
                <a:lnTo>
                  <a:pt x="373" y="382"/>
                </a:lnTo>
                <a:lnTo>
                  <a:pt x="389" y="374"/>
                </a:lnTo>
                <a:lnTo>
                  <a:pt x="405" y="358"/>
                </a:lnTo>
                <a:lnTo>
                  <a:pt x="421" y="358"/>
                </a:lnTo>
                <a:lnTo>
                  <a:pt x="445" y="343"/>
                </a:lnTo>
                <a:lnTo>
                  <a:pt x="453" y="335"/>
                </a:lnTo>
                <a:lnTo>
                  <a:pt x="468" y="327"/>
                </a:lnTo>
                <a:lnTo>
                  <a:pt x="468" y="271"/>
                </a:lnTo>
                <a:lnTo>
                  <a:pt x="468" y="255"/>
                </a:lnTo>
                <a:lnTo>
                  <a:pt x="461" y="247"/>
                </a:lnTo>
                <a:lnTo>
                  <a:pt x="453" y="239"/>
                </a:lnTo>
                <a:lnTo>
                  <a:pt x="453" y="231"/>
                </a:lnTo>
                <a:lnTo>
                  <a:pt x="445" y="223"/>
                </a:lnTo>
                <a:lnTo>
                  <a:pt x="437" y="207"/>
                </a:lnTo>
                <a:lnTo>
                  <a:pt x="421" y="183"/>
                </a:lnTo>
                <a:lnTo>
                  <a:pt x="421" y="159"/>
                </a:lnTo>
                <a:lnTo>
                  <a:pt x="421" y="143"/>
                </a:lnTo>
                <a:lnTo>
                  <a:pt x="429" y="135"/>
                </a:lnTo>
                <a:lnTo>
                  <a:pt x="437" y="135"/>
                </a:lnTo>
                <a:lnTo>
                  <a:pt x="437" y="143"/>
                </a:lnTo>
                <a:lnTo>
                  <a:pt x="437" y="119"/>
                </a:lnTo>
                <a:lnTo>
                  <a:pt x="437" y="87"/>
                </a:lnTo>
                <a:lnTo>
                  <a:pt x="445" y="71"/>
                </a:lnTo>
                <a:lnTo>
                  <a:pt x="453" y="40"/>
                </a:lnTo>
                <a:lnTo>
                  <a:pt x="468" y="24"/>
                </a:lnTo>
                <a:lnTo>
                  <a:pt x="484" y="16"/>
                </a:lnTo>
                <a:lnTo>
                  <a:pt x="508" y="0"/>
                </a:lnTo>
                <a:lnTo>
                  <a:pt x="540" y="0"/>
                </a:lnTo>
                <a:close/>
              </a:path>
            </a:pathLst>
          </a:custGeom>
          <a:solidFill>
            <a:srgbClr val="FFD3A7"/>
          </a:solidFill>
          <a:ln>
            <a:noFill/>
          </a:ln>
          <a:effectLst>
            <a:prstShdw prst="shdw17" dist="17961" dir="2700000">
              <a:srgbClr val="997F64"/>
            </a:prstShdw>
          </a:effectLst>
          <a:extLst>
            <a:ext uri="{91240B29-F687-4F45-9708-019B960494DF}">
              <a14:hiddenLine xmlns:a14="http://schemas.microsoft.com/office/drawing/2010/main" w="9525">
                <a:solidFill>
                  <a:srgbClr val="FF9900"/>
                </a:solidFill>
                <a:round/>
                <a:headEnd/>
                <a:tailEnd/>
              </a14:hiddenLine>
            </a:ext>
          </a:extLst>
        </p:spPr>
        <p:txBody>
          <a:bodyPr/>
          <a:lstStyle/>
          <a:p>
            <a:endParaRPr lang="ja-JP" altLang="en-US">
              <a:solidFill>
                <a:prstClr val="black"/>
              </a:solidFill>
            </a:endParaRPr>
          </a:p>
        </p:txBody>
      </p:sp>
      <p:sp>
        <p:nvSpPr>
          <p:cNvPr id="216081" name="Text Box 17"/>
          <p:cNvSpPr txBox="1">
            <a:spLocks noChangeArrowheads="1"/>
          </p:cNvSpPr>
          <p:nvPr/>
        </p:nvSpPr>
        <p:spPr bwMode="auto">
          <a:xfrm>
            <a:off x="468313" y="1268413"/>
            <a:ext cx="3673475"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5000"/>
              </a:spcBef>
              <a:defRPr/>
            </a:pPr>
            <a:r>
              <a:rPr lang="ja-JP" altLang="en-US" sz="2000">
                <a:solidFill>
                  <a:prstClr val="black"/>
                </a:solidFill>
                <a:effectLst>
                  <a:outerShdw blurRad="38100" dist="38100" dir="2700000" algn="tl">
                    <a:srgbClr val="C0C0C0"/>
                  </a:outerShdw>
                </a:effectLst>
                <a:latin typeface="Arial" pitchFamily="34" charset="0"/>
                <a:ea typeface="HGP創英角ｺﾞｼｯｸUB" pitchFamily="50" charset="-128"/>
              </a:rPr>
              <a:t>生体のバランスの崩れを回復</a:t>
            </a:r>
          </a:p>
          <a:p>
            <a:pPr algn="ctr">
              <a:spcBef>
                <a:spcPct val="15000"/>
              </a:spcBef>
              <a:defRPr/>
            </a:pPr>
            <a:r>
              <a:rPr lang="ja-JP" altLang="en-US" sz="2000">
                <a:solidFill>
                  <a:srgbClr val="FF0000"/>
                </a:solidFill>
                <a:effectLst>
                  <a:outerShdw blurRad="38100" dist="38100" dir="2700000" algn="tl">
                    <a:srgbClr val="C0C0C0"/>
                  </a:outerShdw>
                </a:effectLst>
                <a:latin typeface="Arial" pitchFamily="34" charset="0"/>
                <a:ea typeface="HGP創英角ｺﾞｼｯｸUB" pitchFamily="50" charset="-128"/>
              </a:rPr>
              <a:t>バランスを回復</a:t>
            </a:r>
            <a:r>
              <a:rPr lang="ja-JP" altLang="en-US" sz="2000">
                <a:solidFill>
                  <a:prstClr val="black"/>
                </a:solidFill>
                <a:effectLst>
                  <a:outerShdw blurRad="38100" dist="38100" dir="2700000" algn="tl">
                    <a:srgbClr val="C0C0C0"/>
                  </a:outerShdw>
                </a:effectLst>
                <a:latin typeface="Arial" pitchFamily="34" charset="0"/>
                <a:ea typeface="HGP創英角ｺﾞｼｯｸUB" pitchFamily="50" charset="-128"/>
              </a:rPr>
              <a:t>する方向へ</a:t>
            </a:r>
          </a:p>
          <a:p>
            <a:pPr algn="ctr">
              <a:spcBef>
                <a:spcPct val="15000"/>
              </a:spcBef>
              <a:defRPr/>
            </a:pPr>
            <a:r>
              <a:rPr lang="ja-JP" altLang="en-US" sz="2000">
                <a:solidFill>
                  <a:prstClr val="black"/>
                </a:solidFill>
                <a:effectLst>
                  <a:outerShdw blurRad="38100" dist="38100" dir="2700000" algn="tl">
                    <a:srgbClr val="C0C0C0"/>
                  </a:outerShdw>
                </a:effectLst>
                <a:latin typeface="Arial" pitchFamily="34" charset="0"/>
                <a:ea typeface="HGP創英角ｺﾞｼｯｸUB" pitchFamily="50" charset="-128"/>
              </a:rPr>
              <a:t>ベクトルを持っていく治療法</a:t>
            </a:r>
          </a:p>
          <a:p>
            <a:pPr algn="ctr">
              <a:spcBef>
                <a:spcPct val="15000"/>
              </a:spcBef>
              <a:defRPr/>
            </a:pPr>
            <a:r>
              <a:rPr lang="ja-JP" altLang="en-US" sz="2000">
                <a:solidFill>
                  <a:prstClr val="black"/>
                </a:solidFill>
                <a:effectLst>
                  <a:outerShdw blurRad="38100" dist="38100" dir="2700000" algn="tl">
                    <a:srgbClr val="C0C0C0"/>
                  </a:outerShdw>
                </a:effectLst>
                <a:latin typeface="Arial" pitchFamily="34" charset="0"/>
                <a:ea typeface="HGP創英角ｺﾞｼｯｸUB" pitchFamily="50" charset="-128"/>
              </a:rPr>
              <a:t>処方の選択を行う</a:t>
            </a:r>
          </a:p>
        </p:txBody>
      </p:sp>
      <p:sp>
        <p:nvSpPr>
          <p:cNvPr id="35859" name="Text Box 18"/>
          <p:cNvSpPr txBox="1">
            <a:spLocks noChangeArrowheads="1"/>
          </p:cNvSpPr>
          <p:nvPr/>
        </p:nvSpPr>
        <p:spPr bwMode="auto">
          <a:xfrm>
            <a:off x="2843213" y="5013325"/>
            <a:ext cx="1728787"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
              </a:spcBef>
            </a:pPr>
            <a:r>
              <a:rPr lang="ja-JP" altLang="en-US" sz="2800">
                <a:solidFill>
                  <a:srgbClr val="FF0000"/>
                </a:solidFill>
                <a:latin typeface="Arial" pitchFamily="34" charset="0"/>
                <a:ea typeface="HGP創英角ｺﾞｼｯｸUB" pitchFamily="50" charset="-128"/>
              </a:rPr>
              <a:t>温熱・</a:t>
            </a:r>
          </a:p>
          <a:p>
            <a:pPr algn="ctr" eaLnBrk="1" hangingPunct="1">
              <a:spcBef>
                <a:spcPct val="5000"/>
              </a:spcBef>
            </a:pPr>
            <a:r>
              <a:rPr lang="ja-JP" altLang="en-US" sz="2800">
                <a:solidFill>
                  <a:srgbClr val="FF0000"/>
                </a:solidFill>
                <a:latin typeface="Arial" pitchFamily="34" charset="0"/>
                <a:ea typeface="HGP創英角ｺﾞｼｯｸUB" pitchFamily="50" charset="-128"/>
              </a:rPr>
              <a:t>補う</a:t>
            </a:r>
          </a:p>
        </p:txBody>
      </p:sp>
      <p:sp>
        <p:nvSpPr>
          <p:cNvPr id="35860" name="Text Box 19"/>
          <p:cNvSpPr txBox="1">
            <a:spLocks noChangeArrowheads="1"/>
          </p:cNvSpPr>
          <p:nvPr/>
        </p:nvSpPr>
        <p:spPr bwMode="auto">
          <a:xfrm>
            <a:off x="4859338" y="1916113"/>
            <a:ext cx="1584325"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
              </a:spcBef>
            </a:pPr>
            <a:r>
              <a:rPr lang="ja-JP" altLang="en-US" sz="2800">
                <a:solidFill>
                  <a:srgbClr val="0000CC"/>
                </a:solidFill>
                <a:latin typeface="Arial" pitchFamily="34" charset="0"/>
                <a:ea typeface="HGP創英角ｺﾞｼｯｸUB" pitchFamily="50" charset="-128"/>
              </a:rPr>
              <a:t>寒涼・</a:t>
            </a:r>
          </a:p>
          <a:p>
            <a:pPr algn="ctr" eaLnBrk="1" hangingPunct="1">
              <a:spcBef>
                <a:spcPct val="5000"/>
              </a:spcBef>
            </a:pPr>
            <a:r>
              <a:rPr lang="ja-JP" altLang="en-US" sz="2800">
                <a:solidFill>
                  <a:srgbClr val="0000CC"/>
                </a:solidFill>
                <a:latin typeface="Arial" pitchFamily="34" charset="0"/>
                <a:ea typeface="HGP創英角ｺﾞｼｯｸUB" pitchFamily="50" charset="-128"/>
              </a:rPr>
              <a:t>瀉す</a:t>
            </a:r>
          </a:p>
        </p:txBody>
      </p:sp>
      <p:sp>
        <p:nvSpPr>
          <p:cNvPr id="216084" name="Text Box 20"/>
          <p:cNvSpPr txBox="1">
            <a:spLocks noChangeArrowheads="1"/>
          </p:cNvSpPr>
          <p:nvPr/>
        </p:nvSpPr>
        <p:spPr bwMode="auto">
          <a:xfrm>
            <a:off x="2339975" y="4202113"/>
            <a:ext cx="1098550" cy="457200"/>
          </a:xfrm>
          <a:prstGeom prst="rect">
            <a:avLst/>
          </a:prstGeom>
          <a:noFill/>
          <a:ln>
            <a:noFill/>
          </a:ln>
          <a:effectLst>
            <a:outerShdw dist="35921" dir="2700000" algn="ctr" rotWithShape="0">
              <a:srgbClr val="CC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altLang="ja-JP">
                <a:solidFill>
                  <a:prstClr val="black"/>
                </a:solidFill>
                <a:effectLst>
                  <a:outerShdw blurRad="38100" dist="38100" dir="2700000" algn="tl">
                    <a:srgbClr val="C0C0C0"/>
                  </a:outerShdw>
                </a:effectLst>
                <a:ea typeface="HGP創英角ｺﾞｼｯｸUB" pitchFamily="50" charset="-128"/>
              </a:rPr>
              <a:t>○○</a:t>
            </a:r>
            <a:r>
              <a:rPr lang="ja-JP" altLang="en-US">
                <a:solidFill>
                  <a:prstClr val="black"/>
                </a:solidFill>
                <a:effectLst>
                  <a:outerShdw blurRad="38100" dist="38100" dir="2700000" algn="tl">
                    <a:srgbClr val="C0C0C0"/>
                  </a:outerShdw>
                </a:effectLst>
                <a:ea typeface="HGP創英角ｺﾞｼｯｸUB" pitchFamily="50" charset="-128"/>
              </a:rPr>
              <a:t>湯</a:t>
            </a:r>
          </a:p>
        </p:txBody>
      </p:sp>
      <p:sp>
        <p:nvSpPr>
          <p:cNvPr id="35862" name="Text Box 21"/>
          <p:cNvSpPr txBox="1">
            <a:spLocks noChangeArrowheads="1"/>
          </p:cNvSpPr>
          <p:nvPr/>
        </p:nvSpPr>
        <p:spPr bwMode="auto">
          <a:xfrm>
            <a:off x="5651500" y="3200400"/>
            <a:ext cx="1098550" cy="457200"/>
          </a:xfrm>
          <a:prstGeom prst="rect">
            <a:avLst/>
          </a:prstGeom>
          <a:noFill/>
          <a:ln>
            <a:noFill/>
          </a:ln>
          <a:effectLst>
            <a:outerShdw dist="35921" dir="2700000" algn="ctr" rotWithShape="0">
              <a:srgbClr val="3333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US" altLang="ja-JP">
                <a:solidFill>
                  <a:prstClr val="black"/>
                </a:solidFill>
                <a:ea typeface="HGP創英角ｺﾞｼｯｸUB" pitchFamily="50" charset="-128"/>
              </a:rPr>
              <a:t>△△</a:t>
            </a:r>
            <a:r>
              <a:rPr lang="ja-JP" altLang="en-US">
                <a:solidFill>
                  <a:prstClr val="black"/>
                </a:solidFill>
                <a:ea typeface="HGP創英角ｺﾞｼｯｸUB" pitchFamily="50" charset="-128"/>
              </a:rPr>
              <a:t>湯</a:t>
            </a:r>
          </a:p>
        </p:txBody>
      </p:sp>
      <p:sp>
        <p:nvSpPr>
          <p:cNvPr id="216087" name="Rectangle 23"/>
          <p:cNvSpPr>
            <a:spLocks noChangeArrowheads="1"/>
          </p:cNvSpPr>
          <p:nvPr/>
        </p:nvSpPr>
        <p:spPr bwMode="auto">
          <a:xfrm>
            <a:off x="539750" y="2997200"/>
            <a:ext cx="3713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solidFill>
                  <a:srgbClr val="FF0033"/>
                </a:solidFill>
                <a:effectLst>
                  <a:outerShdw blurRad="38100" dist="38100" dir="2700000" algn="tl">
                    <a:srgbClr val="C0C0C0"/>
                  </a:outerShdw>
                </a:effectLst>
                <a:ea typeface="HGP創英角ｺﾞｼｯｸUB" pitchFamily="50" charset="-128"/>
              </a:rPr>
              <a:t>恒常性（ホメオスタシス）</a:t>
            </a:r>
          </a:p>
        </p:txBody>
      </p:sp>
      <p:sp>
        <p:nvSpPr>
          <p:cNvPr id="35865" name="AutoShape 24"/>
          <p:cNvSpPr>
            <a:spLocks noChangeArrowheads="1"/>
          </p:cNvSpPr>
          <p:nvPr/>
        </p:nvSpPr>
        <p:spPr bwMode="auto">
          <a:xfrm>
            <a:off x="1908175" y="2708275"/>
            <a:ext cx="479425" cy="360363"/>
          </a:xfrm>
          <a:prstGeom prst="downArrow">
            <a:avLst>
              <a:gd name="adj1" fmla="val 50000"/>
              <a:gd name="adj2" fmla="val 50005"/>
            </a:avLst>
          </a:prstGeom>
          <a:solidFill>
            <a:srgbClr val="FF0033"/>
          </a:solidFill>
          <a:ln>
            <a:noFill/>
          </a:ln>
          <a:effectLst>
            <a:prstShdw prst="shdw17" dist="17961" dir="2700000">
              <a:srgbClr val="99001F"/>
            </a:prstShdw>
          </a:effectLst>
          <a:extLst>
            <a:ext uri="{91240B29-F687-4F45-9708-019B960494DF}">
              <a14:hiddenLine xmlns:a14="http://schemas.microsoft.com/office/drawing/2010/main" w="12700">
                <a:solidFill>
                  <a:schemeClr val="tx1"/>
                </a:solidFill>
                <a:miter lim="800000"/>
                <a:headEnd/>
                <a:tailEnd/>
              </a14:hiddenLine>
            </a:ext>
          </a:extLst>
        </p:spPr>
        <p:txBody>
          <a:bodyPr vert="eaVert" wrap="none" anchor="ctr"/>
          <a:lstStyle/>
          <a:p>
            <a:endParaRPr lang="ja-JP" altLang="en-US">
              <a:solidFill>
                <a:prstClr val="black"/>
              </a:solidFill>
            </a:endParaRPr>
          </a:p>
        </p:txBody>
      </p:sp>
      <p:sp>
        <p:nvSpPr>
          <p:cNvPr id="35866" name="Rectangle 25"/>
          <p:cNvSpPr>
            <a:spLocks noChangeArrowheads="1"/>
          </p:cNvSpPr>
          <p:nvPr/>
        </p:nvSpPr>
        <p:spPr bwMode="auto">
          <a:xfrm>
            <a:off x="4211638" y="1219200"/>
            <a:ext cx="652462" cy="650875"/>
          </a:xfrm>
          <a:prstGeom prst="rect">
            <a:avLst/>
          </a:prstGeom>
          <a:gradFill rotWithShape="0">
            <a:gsLst>
              <a:gs pos="0">
                <a:srgbClr val="00CC00"/>
              </a:gs>
              <a:gs pos="100000">
                <a:srgbClr val="FFFFFF"/>
              </a:gs>
            </a:gsLst>
            <a:path path="shape">
              <a:fillToRect l="50000" t="50000" r="50000" b="50000"/>
            </a:path>
          </a:gra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3600" b="1">
                <a:solidFill>
                  <a:prstClr val="black"/>
                </a:solidFill>
                <a:ea typeface="HG正楷書体-PRO" pitchFamily="66" charset="-128"/>
              </a:rPr>
              <a:t>実</a:t>
            </a:r>
          </a:p>
        </p:txBody>
      </p:sp>
      <p:sp>
        <p:nvSpPr>
          <p:cNvPr id="35867" name="Rectangle 26"/>
          <p:cNvSpPr>
            <a:spLocks noChangeArrowheads="1"/>
          </p:cNvSpPr>
          <p:nvPr/>
        </p:nvSpPr>
        <p:spPr bwMode="auto">
          <a:xfrm>
            <a:off x="4284663" y="5861050"/>
            <a:ext cx="652462" cy="650875"/>
          </a:xfrm>
          <a:prstGeom prst="rect">
            <a:avLst/>
          </a:prstGeom>
          <a:gradFill rotWithShape="0">
            <a:gsLst>
              <a:gs pos="0">
                <a:srgbClr val="CC6600"/>
              </a:gs>
              <a:gs pos="100000">
                <a:srgbClr val="FFFFFF"/>
              </a:gs>
            </a:gsLst>
            <a:path path="shape">
              <a:fillToRect l="50000" t="50000" r="50000" b="50000"/>
            </a:path>
          </a:gra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3600" b="1">
                <a:solidFill>
                  <a:prstClr val="black"/>
                </a:solidFill>
                <a:ea typeface="HG正楷書体-PRO" pitchFamily="66" charset="-128"/>
              </a:rPr>
              <a:t>虚</a:t>
            </a:r>
          </a:p>
        </p:txBody>
      </p:sp>
      <p:sp>
        <p:nvSpPr>
          <p:cNvPr id="35868" name="Rectangle 27"/>
          <p:cNvSpPr>
            <a:spLocks noChangeArrowheads="1"/>
          </p:cNvSpPr>
          <p:nvPr/>
        </p:nvSpPr>
        <p:spPr bwMode="auto">
          <a:xfrm>
            <a:off x="8027988" y="3500438"/>
            <a:ext cx="652462" cy="650875"/>
          </a:xfrm>
          <a:prstGeom prst="rect">
            <a:avLst/>
          </a:prstGeom>
          <a:gradFill rotWithShape="0">
            <a:gsLst>
              <a:gs pos="0">
                <a:srgbClr val="FF0000"/>
              </a:gs>
              <a:gs pos="100000">
                <a:srgbClr val="FFFFFF"/>
              </a:gs>
            </a:gsLst>
            <a:path path="shape">
              <a:fillToRect l="50000" t="50000" r="50000" b="50000"/>
            </a:path>
          </a:gra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3600" b="1">
                <a:solidFill>
                  <a:prstClr val="black"/>
                </a:solidFill>
                <a:ea typeface="HG正楷書体-PRO" pitchFamily="66" charset="-128"/>
              </a:rPr>
              <a:t>熱</a:t>
            </a:r>
          </a:p>
        </p:txBody>
      </p:sp>
      <p:sp>
        <p:nvSpPr>
          <p:cNvPr id="216092" name="Rectangle 28"/>
          <p:cNvSpPr>
            <a:spLocks noChangeArrowheads="1"/>
          </p:cNvSpPr>
          <p:nvPr/>
        </p:nvSpPr>
        <p:spPr bwMode="auto">
          <a:xfrm>
            <a:off x="468313" y="3500438"/>
            <a:ext cx="652462" cy="650875"/>
          </a:xfrm>
          <a:prstGeom prst="rect">
            <a:avLst/>
          </a:prstGeom>
          <a:gradFill rotWithShape="0">
            <a:gsLst>
              <a:gs pos="0">
                <a:schemeClr val="accent2"/>
              </a:gs>
              <a:gs pos="100000">
                <a:schemeClr val="accent2">
                  <a:gamma/>
                  <a:tint val="0"/>
                  <a:invGamma/>
                </a:schemeClr>
              </a:gs>
            </a:gsLst>
            <a:path path="shape">
              <a:fillToRect l="50000" t="50000" r="50000" b="50000"/>
            </a:path>
          </a:gra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ja-JP" altLang="en-US" sz="3600" b="1">
                <a:solidFill>
                  <a:prstClr val="black"/>
                </a:solidFill>
                <a:ea typeface="HG正楷書体-PRO" pitchFamily="66" charset="-128"/>
              </a:rPr>
              <a:t>寒</a:t>
            </a:r>
          </a:p>
        </p:txBody>
      </p:sp>
      <p:sp>
        <p:nvSpPr>
          <p:cNvPr id="35870" name="Rectangle 29"/>
          <p:cNvSpPr>
            <a:spLocks noChangeArrowheads="1"/>
          </p:cNvSpPr>
          <p:nvPr/>
        </p:nvSpPr>
        <p:spPr bwMode="auto">
          <a:xfrm>
            <a:off x="3851275" y="6538913"/>
            <a:ext cx="5045075" cy="274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ja-JP" sz="1200">
                <a:solidFill>
                  <a:prstClr val="black"/>
                </a:solidFill>
                <a:latin typeface="HGP創英角ｺﾞｼｯｸUB" pitchFamily="50" charset="-128"/>
                <a:ea typeface="HGP創英角ｺﾞｼｯｸUB" pitchFamily="50" charset="-128"/>
              </a:rPr>
              <a:t>《参考》　</a:t>
            </a:r>
            <a:r>
              <a:rPr lang="ja-JP" altLang="en-US" sz="1200">
                <a:solidFill>
                  <a:prstClr val="black"/>
                </a:solidFill>
                <a:latin typeface="HGP創英角ｺﾞｼｯｸUB" pitchFamily="50" charset="-128"/>
                <a:ea typeface="HGP創英角ｺﾞｼｯｸUB" pitchFamily="50" charset="-128"/>
              </a:rPr>
              <a:t>寺澤捷年</a:t>
            </a:r>
            <a:r>
              <a:rPr lang="en-US" altLang="ja-JP" sz="1200">
                <a:solidFill>
                  <a:prstClr val="black"/>
                </a:solidFill>
                <a:latin typeface="HGP創英角ｺﾞｼｯｸUB" pitchFamily="50" charset="-128"/>
                <a:ea typeface="HGP創英角ｺﾞｼｯｸUB" pitchFamily="50" charset="-128"/>
              </a:rPr>
              <a:t>.</a:t>
            </a:r>
            <a:r>
              <a:rPr lang="ja-JP" altLang="en-US" sz="1200">
                <a:solidFill>
                  <a:prstClr val="black"/>
                </a:solidFill>
                <a:latin typeface="HGP創英角ｺﾞｼｯｸUB" pitchFamily="50" charset="-128"/>
                <a:ea typeface="HGP創英角ｺﾞｼｯｸUB" pitchFamily="50" charset="-128"/>
              </a:rPr>
              <a:t>症例から学ぶ和漢診療学 第</a:t>
            </a:r>
            <a:r>
              <a:rPr lang="en-US" altLang="ja-JP" sz="1200">
                <a:solidFill>
                  <a:prstClr val="black"/>
                </a:solidFill>
                <a:latin typeface="HGP創英角ｺﾞｼｯｸUB" pitchFamily="50" charset="-128"/>
                <a:ea typeface="HGP創英角ｺﾞｼｯｸUB" pitchFamily="50" charset="-128"/>
              </a:rPr>
              <a:t>2</a:t>
            </a:r>
            <a:r>
              <a:rPr lang="ja-JP" altLang="en-US" sz="1200">
                <a:solidFill>
                  <a:prstClr val="black"/>
                </a:solidFill>
                <a:latin typeface="HGP創英角ｺﾞｼｯｸUB" pitchFamily="50" charset="-128"/>
                <a:ea typeface="HGP創英角ｺﾞｼｯｸUB" pitchFamily="50" charset="-128"/>
              </a:rPr>
              <a:t>版</a:t>
            </a:r>
            <a:r>
              <a:rPr lang="en-US" altLang="ja-JP" sz="1200">
                <a:solidFill>
                  <a:prstClr val="black"/>
                </a:solidFill>
                <a:latin typeface="HGP創英角ｺﾞｼｯｸUB" pitchFamily="50" charset="-128"/>
                <a:ea typeface="HGP創英角ｺﾞｼｯｸUB" pitchFamily="50" charset="-128"/>
              </a:rPr>
              <a:t>.</a:t>
            </a:r>
            <a:r>
              <a:rPr lang="ja-JP" altLang="en-US" sz="1200">
                <a:solidFill>
                  <a:prstClr val="black"/>
                </a:solidFill>
                <a:latin typeface="HGP創英角ｺﾞｼｯｸUB" pitchFamily="50" charset="-128"/>
                <a:ea typeface="HGP創英角ｺﾞｼｯｸUB" pitchFamily="50" charset="-128"/>
              </a:rPr>
              <a:t>医学書院</a:t>
            </a:r>
            <a:r>
              <a:rPr lang="en-US" altLang="ja-JP" sz="1200">
                <a:solidFill>
                  <a:prstClr val="black"/>
                </a:solidFill>
                <a:latin typeface="HGP創英角ｺﾞｼｯｸUB" pitchFamily="50" charset="-128"/>
                <a:ea typeface="HGP創英角ｺﾞｼｯｸUB" pitchFamily="50" charset="-128"/>
              </a:rPr>
              <a:t>1998, p.2-4.</a:t>
            </a:r>
          </a:p>
        </p:txBody>
      </p:sp>
      <p:sp>
        <p:nvSpPr>
          <p:cNvPr id="3" name="テキスト ボックス 2"/>
          <p:cNvSpPr txBox="1"/>
          <p:nvPr/>
        </p:nvSpPr>
        <p:spPr>
          <a:xfrm>
            <a:off x="3272045" y="5888187"/>
            <a:ext cx="609462" cy="276999"/>
          </a:xfrm>
          <a:prstGeom prst="rect">
            <a:avLst/>
          </a:prstGeom>
          <a:noFill/>
        </p:spPr>
        <p:txBody>
          <a:bodyPr wrap="none" rtlCol="0">
            <a:spAutoFit/>
          </a:bodyPr>
          <a:lstStyle/>
          <a:p>
            <a:r>
              <a:rPr lang="ja-JP" altLang="en-US" sz="1200" dirty="0">
                <a:solidFill>
                  <a:prstClr val="black"/>
                </a:solidFill>
              </a:rPr>
              <a:t>おぎな</a:t>
            </a:r>
          </a:p>
        </p:txBody>
      </p:sp>
      <p:sp>
        <p:nvSpPr>
          <p:cNvPr id="32" name="テキスト ボックス 31"/>
          <p:cNvSpPr txBox="1"/>
          <p:nvPr/>
        </p:nvSpPr>
        <p:spPr>
          <a:xfrm>
            <a:off x="5327650" y="2771001"/>
            <a:ext cx="441146" cy="276999"/>
          </a:xfrm>
          <a:prstGeom prst="rect">
            <a:avLst/>
          </a:prstGeom>
          <a:noFill/>
        </p:spPr>
        <p:txBody>
          <a:bodyPr wrap="none" rtlCol="0">
            <a:spAutoFit/>
          </a:bodyPr>
          <a:lstStyle/>
          <a:p>
            <a:r>
              <a:rPr lang="ja-JP" altLang="en-US" sz="1200" dirty="0">
                <a:solidFill>
                  <a:prstClr val="black"/>
                </a:solidFill>
              </a:rPr>
              <a:t>うつ</a:t>
            </a:r>
          </a:p>
        </p:txBody>
      </p:sp>
    </p:spTree>
    <p:extLst>
      <p:ext uri="{BB962C8B-B14F-4D97-AF65-F5344CB8AC3E}">
        <p14:creationId xmlns:p14="http://schemas.microsoft.com/office/powerpoint/2010/main" val="849778799"/>
      </p:ext>
    </p:extLst>
  </p:cSld>
  <p:clrMapOvr>
    <a:masterClrMapping/>
  </p:clrMapOvr>
  <p:transition>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614" y="188640"/>
            <a:ext cx="8229600" cy="796950"/>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漢方を処方するまでの流れ</a:t>
            </a:r>
          </a:p>
        </p:txBody>
      </p:sp>
      <p:sp>
        <p:nvSpPr>
          <p:cNvPr id="3" name="スライド番号プレースホルダー 2"/>
          <p:cNvSpPr>
            <a:spLocks noGrp="1"/>
          </p:cNvSpPr>
          <p:nvPr>
            <p:ph type="sldNum" sz="quarter" idx="12"/>
          </p:nvPr>
        </p:nvSpPr>
        <p:spPr/>
        <p:txBody>
          <a:bodyPr/>
          <a:lstStyle/>
          <a:p>
            <a:fld id="{F2A7A635-D6D9-4912-AAEC-E9EDE6A96C96}" type="slidenum">
              <a:rPr lang="ja-JP" altLang="en-US" smtClean="0">
                <a:solidFill>
                  <a:prstClr val="black">
                    <a:tint val="75000"/>
                  </a:prstClr>
                </a:solidFill>
              </a:rPr>
              <a:pPr/>
              <a:t>12</a:t>
            </a:fld>
            <a:endParaRPr lang="ja-JP" altLang="en-US">
              <a:solidFill>
                <a:prstClr val="black">
                  <a:tint val="75000"/>
                </a:prstClr>
              </a:solidFill>
            </a:endParaRPr>
          </a:p>
        </p:txBody>
      </p:sp>
      <p:sp>
        <p:nvSpPr>
          <p:cNvPr id="4" name="スライド番号プレースホルダー 3"/>
          <p:cNvSpPr txBox="1">
            <a:spLocks/>
          </p:cNvSpPr>
          <p:nvPr/>
        </p:nvSpPr>
        <p:spPr>
          <a:xfrm>
            <a:off x="6553200" y="6248400"/>
            <a:ext cx="1905000" cy="457200"/>
          </a:xfrm>
          <a:prstGeom prst="rect">
            <a:avLst/>
          </a:prstGeom>
          <a:noFill/>
        </p:spPr>
        <p:txBody>
          <a:bodyPr vert="horz" lIns="91440" tIns="45720" rIns="91440" bIns="45720" rtlCol="0" anchor="ctr"/>
          <a:lstStyle>
            <a:defPPr>
              <a:defRPr lang="ja-JP"/>
            </a:defPPr>
            <a:lvl1pPr marL="0" algn="r" defTabSz="914400" rtl="0" eaLnBrk="0" latinLnBrk="0" hangingPunct="0">
              <a:defRPr kumimoji="1" sz="2400" kern="1200">
                <a:solidFill>
                  <a:schemeClr val="tx1"/>
                </a:solidFill>
                <a:latin typeface="Times New Roman" pitchFamily="18" charset="0"/>
                <a:ea typeface="ＭＳ Ｐゴシック" pitchFamily="50" charset="-128"/>
                <a:cs typeface="+mn-cs"/>
              </a:defRPr>
            </a:lvl1pPr>
            <a:lvl2pPr marL="742950" indent="-285750" algn="l" defTabSz="914400" rtl="0" eaLnBrk="0" latinLnBrk="0" hangingPunct="0">
              <a:defRPr kumimoji="1" sz="2400" kern="1200">
                <a:solidFill>
                  <a:schemeClr val="tx1"/>
                </a:solidFill>
                <a:latin typeface="Times New Roman" pitchFamily="18" charset="0"/>
                <a:ea typeface="ＭＳ Ｐゴシック" pitchFamily="50" charset="-128"/>
                <a:cs typeface="+mn-cs"/>
              </a:defRPr>
            </a:lvl2pPr>
            <a:lvl3pPr marL="1143000" indent="-228600" algn="l" defTabSz="914400" rtl="0" eaLnBrk="0" latinLnBrk="0" hangingPunct="0">
              <a:defRPr kumimoji="1" sz="2400" kern="1200">
                <a:solidFill>
                  <a:schemeClr val="tx1"/>
                </a:solidFill>
                <a:latin typeface="Times New Roman" pitchFamily="18" charset="0"/>
                <a:ea typeface="ＭＳ Ｐゴシック" pitchFamily="50" charset="-128"/>
                <a:cs typeface="+mn-cs"/>
              </a:defRPr>
            </a:lvl3pPr>
            <a:lvl4pPr marL="1600200" indent="-228600" algn="l" defTabSz="914400" rtl="0" eaLnBrk="0" latinLnBrk="0" hangingPunct="0">
              <a:defRPr kumimoji="1" sz="2400" kern="1200">
                <a:solidFill>
                  <a:schemeClr val="tx1"/>
                </a:solidFill>
                <a:latin typeface="Times New Roman" pitchFamily="18" charset="0"/>
                <a:ea typeface="ＭＳ Ｐゴシック" pitchFamily="50" charset="-128"/>
                <a:cs typeface="+mn-cs"/>
              </a:defRPr>
            </a:lvl4pPr>
            <a:lvl5pPr marL="2057400" indent="-228600" algn="l" defTabSz="914400" rtl="0" eaLnBrk="0" latinLnBrk="0" hangingPunct="0">
              <a:defRPr kumimoji="1" sz="2400" kern="1200">
                <a:solidFill>
                  <a:schemeClr val="tx1"/>
                </a:solidFill>
                <a:latin typeface="Times New Roman" pitchFamily="18"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9pPr>
          </a:lstStyle>
          <a:p>
            <a:pPr eaLnBrk="1" hangingPunct="1"/>
            <a:fld id="{60E78802-7C5A-4AEC-8859-900EA520F0B9}" type="slidenum">
              <a:rPr lang="en-US" altLang="ja-JP" sz="1400" smtClean="0">
                <a:solidFill>
                  <a:prstClr val="black"/>
                </a:solidFill>
              </a:rPr>
              <a:pPr eaLnBrk="1" hangingPunct="1"/>
              <a:t>12</a:t>
            </a:fld>
            <a:endParaRPr lang="en-US" altLang="ja-JP" sz="1400">
              <a:solidFill>
                <a:prstClr val="black"/>
              </a:solidFill>
            </a:endParaRPr>
          </a:p>
        </p:txBody>
      </p:sp>
      <p:sp>
        <p:nvSpPr>
          <p:cNvPr id="5" name="AutoShape 2"/>
          <p:cNvSpPr>
            <a:spLocks noChangeArrowheads="1"/>
          </p:cNvSpPr>
          <p:nvPr/>
        </p:nvSpPr>
        <p:spPr bwMode="auto">
          <a:xfrm>
            <a:off x="2195513" y="4346575"/>
            <a:ext cx="6881698" cy="2159000"/>
          </a:xfrm>
          <a:prstGeom prst="roundRect">
            <a:avLst>
              <a:gd name="adj" fmla="val 7796"/>
            </a:avLst>
          </a:prstGeom>
          <a:solidFill>
            <a:srgbClr val="009900"/>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a:solidFill>
                <a:prstClr val="black"/>
              </a:solidFill>
              <a:latin typeface="Arial" pitchFamily="34" charset="0"/>
            </a:endParaRPr>
          </a:p>
        </p:txBody>
      </p:sp>
      <p:sp>
        <p:nvSpPr>
          <p:cNvPr id="6" name="AutoShape 3"/>
          <p:cNvSpPr>
            <a:spLocks noChangeArrowheads="1"/>
          </p:cNvSpPr>
          <p:nvPr/>
        </p:nvSpPr>
        <p:spPr bwMode="auto">
          <a:xfrm>
            <a:off x="2297112" y="4456113"/>
            <a:ext cx="6667375" cy="1944687"/>
          </a:xfrm>
          <a:prstGeom prst="roundRect">
            <a:avLst>
              <a:gd name="adj" fmla="val 8741"/>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ja-JP" altLang="en-US"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基盤となる</a:t>
            </a:r>
            <a:endParaRPr lang="en-US" altLang="ja-JP"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endParaRPr>
          </a:p>
          <a:p>
            <a:pPr>
              <a:defRPr/>
            </a:pPr>
            <a:r>
              <a:rPr lang="ja-JP" altLang="en-US"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　　理念</a:t>
            </a:r>
            <a:r>
              <a:rPr lang="ja-JP" altLang="en-US" dirty="0">
                <a:solidFill>
                  <a:prstClr val="black"/>
                </a:solidFill>
                <a:latin typeface="HGP創英角ｺﾞｼｯｸUB" pitchFamily="50" charset="-128"/>
                <a:ea typeface="HGP創英角ｺﾞｼｯｸUB" pitchFamily="50" charset="-128"/>
              </a:rPr>
              <a:t>	</a:t>
            </a:r>
            <a:endParaRPr lang="ja-JP" altLang="en-US" dirty="0">
              <a:solidFill>
                <a:prstClr val="black"/>
              </a:solidFill>
              <a:latin typeface="Arial" pitchFamily="34" charset="0"/>
            </a:endParaRPr>
          </a:p>
        </p:txBody>
      </p:sp>
      <p:sp>
        <p:nvSpPr>
          <p:cNvPr id="7" name="Rectangle 4"/>
          <p:cNvSpPr>
            <a:spLocks noChangeArrowheads="1"/>
          </p:cNvSpPr>
          <p:nvPr/>
        </p:nvSpPr>
        <p:spPr bwMode="auto">
          <a:xfrm>
            <a:off x="2173288" y="1636713"/>
            <a:ext cx="1187450" cy="2305050"/>
          </a:xfrm>
          <a:prstGeom prst="rect">
            <a:avLst/>
          </a:prstGeom>
          <a:solidFill>
            <a:srgbClr val="FFCC99"/>
          </a:solidFill>
          <a:ln>
            <a:noFill/>
          </a:ln>
          <a:effectLst>
            <a:prstShdw prst="shdw17" dist="17961" dir="2700000">
              <a:srgbClr val="FFCC99">
                <a:gamma/>
                <a:shade val="60000"/>
                <a:invGamma/>
              </a:srgbClr>
            </a:prstShdw>
          </a:effectLst>
          <a:extLst>
            <a:ext uri="{91240B29-F687-4F45-9708-019B960494DF}">
              <a14:hiddenLine xmlns:a14="http://schemas.microsoft.com/office/drawing/2010/main" w="12700">
                <a:solidFill>
                  <a:schemeClr val="tx1"/>
                </a:solidFill>
                <a:miter lim="800000"/>
                <a:headEnd/>
                <a:tailEnd/>
              </a14:hiddenLine>
            </a:ext>
          </a:extLst>
        </p:spPr>
        <p:txBody>
          <a:bodyPr vert="eaVert" wrap="none" anchor="ctr"/>
          <a:lstStyle/>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望・聞・問・切</a:t>
            </a:r>
          </a:p>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生体情報の収集</a:t>
            </a:r>
          </a:p>
        </p:txBody>
      </p:sp>
      <p:sp>
        <p:nvSpPr>
          <p:cNvPr id="8" name="Rectangle 5"/>
          <p:cNvSpPr>
            <a:spLocks noChangeArrowheads="1"/>
          </p:cNvSpPr>
          <p:nvPr/>
        </p:nvSpPr>
        <p:spPr bwMode="auto">
          <a:xfrm>
            <a:off x="3889375" y="1636713"/>
            <a:ext cx="1187450" cy="2305050"/>
          </a:xfrm>
          <a:prstGeom prst="rect">
            <a:avLst/>
          </a:prstGeom>
          <a:solidFill>
            <a:srgbClr val="CCECFF"/>
          </a:solidFill>
          <a:ln>
            <a:noFill/>
          </a:ln>
          <a:effectLst>
            <a:prstShdw prst="shdw17" dist="17961" dir="2700000">
              <a:srgbClr val="CCECFF">
                <a:gamma/>
                <a:shade val="60000"/>
                <a:invGamma/>
              </a:srgbClr>
            </a:prstShdw>
          </a:effectLst>
          <a:extLst>
            <a:ext uri="{91240B29-F687-4F45-9708-019B960494DF}">
              <a14:hiddenLine xmlns:a14="http://schemas.microsoft.com/office/drawing/2010/main" w="12700">
                <a:solidFill>
                  <a:schemeClr val="tx1"/>
                </a:solidFill>
                <a:miter lim="800000"/>
                <a:headEnd/>
                <a:tailEnd/>
              </a14:hiddenLine>
            </a:ext>
          </a:extLst>
        </p:spPr>
        <p:txBody>
          <a:bodyPr vert="eaVert" wrap="none" anchor="ctr"/>
          <a:lstStyle/>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情報の整理　　</a:t>
            </a:r>
          </a:p>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解析</a:t>
            </a:r>
          </a:p>
        </p:txBody>
      </p:sp>
      <p:sp>
        <p:nvSpPr>
          <p:cNvPr id="9" name="Rectangle 6"/>
          <p:cNvSpPr>
            <a:spLocks noChangeArrowheads="1"/>
          </p:cNvSpPr>
          <p:nvPr/>
        </p:nvSpPr>
        <p:spPr bwMode="auto">
          <a:xfrm>
            <a:off x="5605463" y="1636713"/>
            <a:ext cx="1187450" cy="2305050"/>
          </a:xfrm>
          <a:prstGeom prst="rect">
            <a:avLst/>
          </a:prstGeom>
          <a:solidFill>
            <a:srgbClr val="99FFCC"/>
          </a:solidFill>
          <a:ln>
            <a:noFill/>
          </a:ln>
          <a:effectLst>
            <a:prstShdw prst="shdw17" dist="17961" dir="2700000">
              <a:srgbClr val="99FFCC">
                <a:gamma/>
                <a:shade val="60000"/>
                <a:invGamma/>
              </a:srgbClr>
            </a:prstShdw>
          </a:effectLst>
          <a:extLst>
            <a:ext uri="{91240B29-F687-4F45-9708-019B960494DF}">
              <a14:hiddenLine xmlns:a14="http://schemas.microsoft.com/office/drawing/2010/main" w="12700">
                <a:solidFill>
                  <a:schemeClr val="tx1"/>
                </a:solidFill>
                <a:miter lim="800000"/>
                <a:headEnd/>
                <a:tailEnd/>
              </a14:hiddenLine>
            </a:ext>
          </a:extLst>
        </p:spPr>
        <p:txBody>
          <a:bodyPr vert="eaVert" wrap="none" anchor="ctr"/>
          <a:lstStyle/>
          <a:p>
            <a:pPr algn="ctr">
              <a:defRPr/>
            </a:pP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診断　（証）</a:t>
            </a:r>
          </a:p>
        </p:txBody>
      </p:sp>
      <p:sp>
        <p:nvSpPr>
          <p:cNvPr id="10" name="Rectangle 7"/>
          <p:cNvSpPr>
            <a:spLocks noChangeArrowheads="1"/>
          </p:cNvSpPr>
          <p:nvPr/>
        </p:nvSpPr>
        <p:spPr bwMode="auto">
          <a:xfrm>
            <a:off x="7321550" y="1636713"/>
            <a:ext cx="1441450" cy="2305050"/>
          </a:xfrm>
          <a:prstGeom prst="rect">
            <a:avLst/>
          </a:prstGeom>
          <a:solidFill>
            <a:srgbClr val="FFFF66"/>
          </a:solidFill>
          <a:ln>
            <a:noFill/>
          </a:ln>
          <a:effectLst>
            <a:prstShdw prst="shdw17" dist="17961" dir="2700000">
              <a:srgbClr val="FFFF66">
                <a:gamma/>
                <a:shade val="60000"/>
                <a:invGamma/>
              </a:srgbClr>
            </a:prstShdw>
          </a:effectLst>
          <a:extLst>
            <a:ext uri="{91240B29-F687-4F45-9708-019B960494DF}">
              <a14:hiddenLine xmlns:a14="http://schemas.microsoft.com/office/drawing/2010/main" w="12700">
                <a:solidFill>
                  <a:schemeClr val="tx1"/>
                </a:solidFill>
                <a:miter lim="800000"/>
                <a:headEnd/>
                <a:tailEnd/>
              </a14:hiddenLine>
            </a:ext>
          </a:extLst>
        </p:spPr>
        <p:txBody>
          <a:bodyPr vert="eaVert" wrap="none"/>
          <a:lstStyle/>
          <a:p>
            <a:pPr algn="ctr">
              <a:defRPr/>
            </a:pPr>
            <a:endParaRPr lang="en-US" altLang="ja-JP">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endParaRPr>
          </a:p>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治療方剤</a:t>
            </a:r>
          </a:p>
          <a:p>
            <a:pPr algn="ctr">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を決定</a:t>
            </a:r>
          </a:p>
        </p:txBody>
      </p:sp>
      <p:sp>
        <p:nvSpPr>
          <p:cNvPr id="11" name="AutoShape 8"/>
          <p:cNvSpPr>
            <a:spLocks noChangeArrowheads="1"/>
          </p:cNvSpPr>
          <p:nvPr/>
        </p:nvSpPr>
        <p:spPr bwMode="auto">
          <a:xfrm>
            <a:off x="1762125" y="2506663"/>
            <a:ext cx="292100" cy="520700"/>
          </a:xfrm>
          <a:prstGeom prst="rightArrow">
            <a:avLst>
              <a:gd name="adj1" fmla="val 50000"/>
              <a:gd name="adj2" fmla="val 50005"/>
            </a:avLst>
          </a:prstGeom>
          <a:solidFill>
            <a:srgbClr val="FF99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 name="AutoShape 9"/>
          <p:cNvSpPr>
            <a:spLocks noChangeArrowheads="1"/>
          </p:cNvSpPr>
          <p:nvPr/>
        </p:nvSpPr>
        <p:spPr bwMode="auto">
          <a:xfrm>
            <a:off x="2587625" y="3987800"/>
            <a:ext cx="360363" cy="360363"/>
          </a:xfrm>
          <a:prstGeom prst="upArrow">
            <a:avLst>
              <a:gd name="adj1" fmla="val 50000"/>
              <a:gd name="adj2" fmla="val 49995"/>
            </a:avLst>
          </a:prstGeom>
          <a:solidFill>
            <a:srgbClr val="009900"/>
          </a:solidFill>
          <a:ln w="12700">
            <a:solidFill>
              <a:srgbClr val="009900"/>
            </a:solidFill>
            <a:miter lim="800000"/>
            <a:headEnd/>
            <a:tailEnd/>
          </a:ln>
          <a:effectLst/>
          <a:extLst>
            <a:ext uri="{AF507438-7753-43E0-B8FC-AC1667EBCBE1}">
              <a14:hiddenEffects xmlns:a14="http://schemas.microsoft.com/office/drawing/2010/main">
                <a:effectLst>
                  <a:outerShdw dist="17961" dir="2700000" algn="ctr" rotWithShape="0">
                    <a:srgbClr val="005C00"/>
                  </a:outerShdw>
                </a:effectLst>
              </a14:hiddenEffects>
            </a:ext>
          </a:extLst>
        </p:spPr>
        <p:txBody>
          <a:bodyPr vert="eaVert" wrap="none" anchor="ctr"/>
          <a:lstStyle/>
          <a:p>
            <a:endParaRPr lang="ja-JP" altLang="en-US">
              <a:solidFill>
                <a:prstClr val="black"/>
              </a:solidFill>
            </a:endParaRPr>
          </a:p>
        </p:txBody>
      </p:sp>
      <p:sp>
        <p:nvSpPr>
          <p:cNvPr id="13" name="AutoShape 10"/>
          <p:cNvSpPr>
            <a:spLocks noChangeArrowheads="1"/>
          </p:cNvSpPr>
          <p:nvPr/>
        </p:nvSpPr>
        <p:spPr bwMode="auto">
          <a:xfrm>
            <a:off x="4302125" y="3987800"/>
            <a:ext cx="360363" cy="360363"/>
          </a:xfrm>
          <a:prstGeom prst="upArrow">
            <a:avLst>
              <a:gd name="adj1" fmla="val 50000"/>
              <a:gd name="adj2" fmla="val 49995"/>
            </a:avLst>
          </a:prstGeom>
          <a:solidFill>
            <a:srgbClr val="009900"/>
          </a:solidFill>
          <a:ln w="12700">
            <a:solidFill>
              <a:srgbClr val="009900"/>
            </a:solidFill>
            <a:miter lim="800000"/>
            <a:headEnd/>
            <a:tailEnd/>
          </a:ln>
          <a:effectLst/>
          <a:extLst>
            <a:ext uri="{AF507438-7753-43E0-B8FC-AC1667EBCBE1}">
              <a14:hiddenEffects xmlns:a14="http://schemas.microsoft.com/office/drawing/2010/main">
                <a:effectLst>
                  <a:outerShdw dist="17961" dir="2700000" algn="ctr" rotWithShape="0">
                    <a:srgbClr val="005C00"/>
                  </a:outerShdw>
                </a:effectLst>
              </a14:hiddenEffects>
            </a:ext>
          </a:extLst>
        </p:spPr>
        <p:txBody>
          <a:bodyPr vert="eaVert" wrap="none" anchor="ctr"/>
          <a:lstStyle/>
          <a:p>
            <a:endParaRPr lang="ja-JP" altLang="en-US">
              <a:solidFill>
                <a:prstClr val="black"/>
              </a:solidFill>
            </a:endParaRPr>
          </a:p>
        </p:txBody>
      </p:sp>
      <p:sp>
        <p:nvSpPr>
          <p:cNvPr id="14" name="AutoShape 11"/>
          <p:cNvSpPr>
            <a:spLocks noChangeArrowheads="1"/>
          </p:cNvSpPr>
          <p:nvPr/>
        </p:nvSpPr>
        <p:spPr bwMode="auto">
          <a:xfrm>
            <a:off x="6019800" y="3987800"/>
            <a:ext cx="360363" cy="360363"/>
          </a:xfrm>
          <a:prstGeom prst="upArrow">
            <a:avLst>
              <a:gd name="adj1" fmla="val 50000"/>
              <a:gd name="adj2" fmla="val 49995"/>
            </a:avLst>
          </a:prstGeom>
          <a:solidFill>
            <a:srgbClr val="009900"/>
          </a:solidFill>
          <a:ln w="12700">
            <a:solidFill>
              <a:srgbClr val="009900"/>
            </a:solidFill>
            <a:miter lim="800000"/>
            <a:headEnd/>
            <a:tailEnd/>
          </a:ln>
          <a:effectLst/>
          <a:extLst>
            <a:ext uri="{AF507438-7753-43E0-B8FC-AC1667EBCBE1}">
              <a14:hiddenEffects xmlns:a14="http://schemas.microsoft.com/office/drawing/2010/main">
                <a:effectLst>
                  <a:outerShdw dist="17961" dir="2700000" algn="ctr" rotWithShape="0">
                    <a:srgbClr val="005C00"/>
                  </a:outerShdw>
                </a:effectLst>
              </a14:hiddenEffects>
            </a:ext>
          </a:extLst>
        </p:spPr>
        <p:txBody>
          <a:bodyPr vert="eaVert" wrap="none" anchor="ctr"/>
          <a:lstStyle/>
          <a:p>
            <a:endParaRPr lang="ja-JP" altLang="en-US">
              <a:solidFill>
                <a:prstClr val="black"/>
              </a:solidFill>
            </a:endParaRPr>
          </a:p>
        </p:txBody>
      </p:sp>
      <p:sp>
        <p:nvSpPr>
          <p:cNvPr id="15" name="AutoShape 12"/>
          <p:cNvSpPr>
            <a:spLocks noChangeArrowheads="1"/>
          </p:cNvSpPr>
          <p:nvPr/>
        </p:nvSpPr>
        <p:spPr bwMode="auto">
          <a:xfrm>
            <a:off x="7734300" y="3987800"/>
            <a:ext cx="360363" cy="360363"/>
          </a:xfrm>
          <a:prstGeom prst="upArrow">
            <a:avLst>
              <a:gd name="adj1" fmla="val 50000"/>
              <a:gd name="adj2" fmla="val 49995"/>
            </a:avLst>
          </a:prstGeom>
          <a:solidFill>
            <a:srgbClr val="009900"/>
          </a:solidFill>
          <a:ln w="12700">
            <a:solidFill>
              <a:srgbClr val="009900"/>
            </a:solidFill>
            <a:miter lim="800000"/>
            <a:headEnd/>
            <a:tailEnd/>
          </a:ln>
          <a:effectLst/>
          <a:extLst>
            <a:ext uri="{AF507438-7753-43E0-B8FC-AC1667EBCBE1}">
              <a14:hiddenEffects xmlns:a14="http://schemas.microsoft.com/office/drawing/2010/main">
                <a:effectLst>
                  <a:outerShdw dist="17961" dir="2700000" algn="ctr" rotWithShape="0">
                    <a:srgbClr val="005C00"/>
                  </a:outerShdw>
                </a:effectLst>
              </a14:hiddenEffects>
            </a:ext>
          </a:extLst>
        </p:spPr>
        <p:txBody>
          <a:bodyPr vert="eaVert" wrap="none" anchor="ctr"/>
          <a:lstStyle/>
          <a:p>
            <a:endParaRPr lang="ja-JP" altLang="en-US">
              <a:solidFill>
                <a:prstClr val="black"/>
              </a:solidFill>
            </a:endParaRPr>
          </a:p>
        </p:txBody>
      </p:sp>
      <p:sp>
        <p:nvSpPr>
          <p:cNvPr id="16" name="Rectangle 13"/>
          <p:cNvSpPr>
            <a:spLocks noChangeArrowheads="1"/>
          </p:cNvSpPr>
          <p:nvPr/>
        </p:nvSpPr>
        <p:spPr bwMode="auto">
          <a:xfrm>
            <a:off x="2139950" y="1878013"/>
            <a:ext cx="5492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cxnSp>
        <p:nvCxnSpPr>
          <p:cNvPr id="17" name="AutoShape 14"/>
          <p:cNvCxnSpPr>
            <a:cxnSpLocks noChangeShapeType="1"/>
          </p:cNvCxnSpPr>
          <p:nvPr/>
        </p:nvCxnSpPr>
        <p:spPr bwMode="auto">
          <a:xfrm rot="5400000" flipH="1">
            <a:off x="4517232" y="-1943894"/>
            <a:ext cx="107950" cy="7024687"/>
          </a:xfrm>
          <a:prstGeom prst="bentConnector3">
            <a:avLst>
              <a:gd name="adj1" fmla="val 427940"/>
            </a:avLst>
          </a:prstGeom>
          <a:noFill/>
          <a:ln w="114300">
            <a:solidFill>
              <a:srgbClr val="0000CC"/>
            </a:solidFill>
            <a:miter lim="800000"/>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15"/>
          <p:cNvSpPr>
            <a:spLocks noChangeArrowheads="1"/>
          </p:cNvSpPr>
          <p:nvPr/>
        </p:nvSpPr>
        <p:spPr bwMode="auto">
          <a:xfrm>
            <a:off x="3478213" y="2506663"/>
            <a:ext cx="292100" cy="520700"/>
          </a:xfrm>
          <a:prstGeom prst="rightArrow">
            <a:avLst>
              <a:gd name="adj1" fmla="val 50000"/>
              <a:gd name="adj2" fmla="val 50005"/>
            </a:avLst>
          </a:prstGeom>
          <a:solidFill>
            <a:srgbClr val="FF99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9" name="AutoShape 16"/>
          <p:cNvSpPr>
            <a:spLocks noChangeArrowheads="1"/>
          </p:cNvSpPr>
          <p:nvPr/>
        </p:nvSpPr>
        <p:spPr bwMode="auto">
          <a:xfrm>
            <a:off x="5194300" y="2506663"/>
            <a:ext cx="292100" cy="520700"/>
          </a:xfrm>
          <a:prstGeom prst="rightArrow">
            <a:avLst>
              <a:gd name="adj1" fmla="val 50000"/>
              <a:gd name="adj2" fmla="val 50005"/>
            </a:avLst>
          </a:prstGeom>
          <a:solidFill>
            <a:srgbClr val="FF99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20" name="AutoShape 17"/>
          <p:cNvSpPr>
            <a:spLocks noChangeArrowheads="1"/>
          </p:cNvSpPr>
          <p:nvPr/>
        </p:nvSpPr>
        <p:spPr bwMode="auto">
          <a:xfrm>
            <a:off x="6910388" y="2506663"/>
            <a:ext cx="292100" cy="520700"/>
          </a:xfrm>
          <a:prstGeom prst="rightArrow">
            <a:avLst>
              <a:gd name="adj1" fmla="val 50000"/>
              <a:gd name="adj2" fmla="val 50005"/>
            </a:avLst>
          </a:prstGeom>
          <a:solidFill>
            <a:srgbClr val="FF99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21" name="Oval 18"/>
          <p:cNvSpPr>
            <a:spLocks noChangeArrowheads="1"/>
          </p:cNvSpPr>
          <p:nvPr/>
        </p:nvSpPr>
        <p:spPr bwMode="auto">
          <a:xfrm>
            <a:off x="620713" y="2027238"/>
            <a:ext cx="836612" cy="1101725"/>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22" name="Freeform 19"/>
          <p:cNvSpPr>
            <a:spLocks/>
          </p:cNvSpPr>
          <p:nvPr/>
        </p:nvSpPr>
        <p:spPr bwMode="auto">
          <a:xfrm>
            <a:off x="1138238" y="3790950"/>
            <a:ext cx="430212" cy="314325"/>
          </a:xfrm>
          <a:custGeom>
            <a:avLst/>
            <a:gdLst>
              <a:gd name="T0" fmla="*/ 113988 w 468"/>
              <a:gd name="T1" fmla="*/ 39405 h 343"/>
              <a:gd name="T2" fmla="*/ 13789 w 468"/>
              <a:gd name="T3" fmla="*/ 269421 h 343"/>
              <a:gd name="T4" fmla="*/ 195802 w 468"/>
              <a:gd name="T5" fmla="*/ 306994 h 343"/>
              <a:gd name="T6" fmla="*/ 409069 w 468"/>
              <a:gd name="T7" fmla="*/ 254759 h 343"/>
              <a:gd name="T8" fmla="*/ 322659 w 468"/>
              <a:gd name="T9" fmla="*/ 35740 h 343"/>
              <a:gd name="T10" fmla="*/ 113988 w 468"/>
              <a:gd name="T11" fmla="*/ 39405 h 3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 h="343">
                <a:moveTo>
                  <a:pt x="124" y="43"/>
                </a:moveTo>
                <a:cubicBezTo>
                  <a:pt x="68" y="85"/>
                  <a:pt x="0" y="245"/>
                  <a:pt x="15" y="294"/>
                </a:cubicBezTo>
                <a:cubicBezTo>
                  <a:pt x="30" y="343"/>
                  <a:pt x="141" y="338"/>
                  <a:pt x="213" y="335"/>
                </a:cubicBezTo>
                <a:cubicBezTo>
                  <a:pt x="285" y="332"/>
                  <a:pt x="422" y="327"/>
                  <a:pt x="445" y="278"/>
                </a:cubicBezTo>
                <a:cubicBezTo>
                  <a:pt x="468" y="229"/>
                  <a:pt x="405" y="78"/>
                  <a:pt x="351" y="39"/>
                </a:cubicBezTo>
                <a:cubicBezTo>
                  <a:pt x="297" y="0"/>
                  <a:pt x="186" y="3"/>
                  <a:pt x="124" y="43"/>
                </a:cubicBezTo>
                <a:close/>
              </a:path>
            </a:pathLst>
          </a:custGeom>
          <a:solidFill>
            <a:srgbClr val="E2C5A8"/>
          </a:solidFill>
          <a:ln w="28575">
            <a:solidFill>
              <a:schemeClr val="tx1"/>
            </a:solidFill>
            <a:round/>
            <a:headEnd/>
            <a:tailEnd/>
          </a:ln>
        </p:spPr>
        <p:txBody>
          <a:bodyPr wrap="none" anchor="ctr"/>
          <a:lstStyle/>
          <a:p>
            <a:endParaRPr lang="ja-JP" altLang="en-US">
              <a:solidFill>
                <a:prstClr val="black"/>
              </a:solidFill>
            </a:endParaRPr>
          </a:p>
        </p:txBody>
      </p:sp>
      <p:sp>
        <p:nvSpPr>
          <p:cNvPr id="23" name="Freeform 20"/>
          <p:cNvSpPr>
            <a:spLocks/>
          </p:cNvSpPr>
          <p:nvPr/>
        </p:nvSpPr>
        <p:spPr bwMode="auto">
          <a:xfrm>
            <a:off x="528638" y="3797300"/>
            <a:ext cx="436562" cy="309563"/>
          </a:xfrm>
          <a:custGeom>
            <a:avLst/>
            <a:gdLst>
              <a:gd name="T0" fmla="*/ 147661 w 476"/>
              <a:gd name="T1" fmla="*/ 40418 h 337"/>
              <a:gd name="T2" fmla="*/ 13757 w 476"/>
              <a:gd name="T3" fmla="*/ 256285 h 337"/>
              <a:gd name="T4" fmla="*/ 229287 w 476"/>
              <a:gd name="T5" fmla="*/ 308644 h 337"/>
              <a:gd name="T6" fmla="*/ 415468 w 476"/>
              <a:gd name="T7" fmla="*/ 263634 h 337"/>
              <a:gd name="T8" fmla="*/ 355853 w 476"/>
              <a:gd name="T9" fmla="*/ 36743 h 337"/>
              <a:gd name="T10" fmla="*/ 147661 w 476"/>
              <a:gd name="T11" fmla="*/ 40418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6" h="337">
                <a:moveTo>
                  <a:pt x="161" y="44"/>
                </a:moveTo>
                <a:cubicBezTo>
                  <a:pt x="99" y="84"/>
                  <a:pt x="0" y="230"/>
                  <a:pt x="15" y="279"/>
                </a:cubicBezTo>
                <a:cubicBezTo>
                  <a:pt x="30" y="328"/>
                  <a:pt x="177" y="335"/>
                  <a:pt x="250" y="336"/>
                </a:cubicBezTo>
                <a:cubicBezTo>
                  <a:pt x="323" y="337"/>
                  <a:pt x="430" y="336"/>
                  <a:pt x="453" y="287"/>
                </a:cubicBezTo>
                <a:cubicBezTo>
                  <a:pt x="476" y="238"/>
                  <a:pt x="437" y="80"/>
                  <a:pt x="388" y="40"/>
                </a:cubicBezTo>
                <a:cubicBezTo>
                  <a:pt x="339" y="0"/>
                  <a:pt x="223" y="4"/>
                  <a:pt x="161" y="44"/>
                </a:cubicBezTo>
                <a:close/>
              </a:path>
            </a:pathLst>
          </a:custGeom>
          <a:solidFill>
            <a:srgbClr val="E2C5A8"/>
          </a:solidFill>
          <a:ln w="28575">
            <a:solidFill>
              <a:schemeClr val="tx1"/>
            </a:solidFill>
            <a:round/>
            <a:headEnd/>
            <a:tailEnd/>
          </a:ln>
        </p:spPr>
        <p:txBody>
          <a:bodyPr wrap="none" anchor="ctr"/>
          <a:lstStyle/>
          <a:p>
            <a:endParaRPr lang="ja-JP" altLang="en-US">
              <a:solidFill>
                <a:prstClr val="black"/>
              </a:solidFill>
            </a:endParaRPr>
          </a:p>
        </p:txBody>
      </p:sp>
      <p:grpSp>
        <p:nvGrpSpPr>
          <p:cNvPr id="24" name="グループ化 23"/>
          <p:cNvGrpSpPr/>
          <p:nvPr/>
        </p:nvGrpSpPr>
        <p:grpSpPr>
          <a:xfrm>
            <a:off x="635000" y="3886200"/>
            <a:ext cx="190500" cy="98426"/>
            <a:chOff x="635000" y="3886200"/>
            <a:chExt cx="190500" cy="98426"/>
          </a:xfrm>
        </p:grpSpPr>
        <p:sp>
          <p:nvSpPr>
            <p:cNvPr id="25" name="Freeform 22"/>
            <p:cNvSpPr>
              <a:spLocks/>
            </p:cNvSpPr>
            <p:nvPr/>
          </p:nvSpPr>
          <p:spPr bwMode="auto">
            <a:xfrm flipH="1">
              <a:off x="635000" y="3935413"/>
              <a:ext cx="177678" cy="49213"/>
            </a:xfrm>
            <a:custGeom>
              <a:avLst/>
              <a:gdLst>
                <a:gd name="T0" fmla="*/ 0 w 194"/>
                <a:gd name="T1" fmla="*/ 54 h 54"/>
                <a:gd name="T2" fmla="*/ 98 w 194"/>
                <a:gd name="T3" fmla="*/ 8 h 54"/>
                <a:gd name="T4" fmla="*/ 194 w 194"/>
                <a:gd name="T5" fmla="*/ 8 h 54"/>
                <a:gd name="T6" fmla="*/ 0 60000 65536"/>
                <a:gd name="T7" fmla="*/ 0 60000 65536"/>
                <a:gd name="T8" fmla="*/ 0 60000 65536"/>
              </a:gdLst>
              <a:ahLst/>
              <a:cxnLst>
                <a:cxn ang="T6">
                  <a:pos x="T0" y="T1"/>
                </a:cxn>
                <a:cxn ang="T7">
                  <a:pos x="T2" y="T3"/>
                </a:cxn>
                <a:cxn ang="T8">
                  <a:pos x="T4" y="T5"/>
                </a:cxn>
              </a:cxnLst>
              <a:rect l="0" t="0" r="r" b="b"/>
              <a:pathLst>
                <a:path w="194" h="54">
                  <a:moveTo>
                    <a:pt x="0" y="54"/>
                  </a:moveTo>
                  <a:cubicBezTo>
                    <a:pt x="16" y="48"/>
                    <a:pt x="66" y="16"/>
                    <a:pt x="98" y="8"/>
                  </a:cubicBezTo>
                  <a:cubicBezTo>
                    <a:pt x="130" y="0"/>
                    <a:pt x="162" y="4"/>
                    <a:pt x="194" y="8"/>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26" name="Freeform 23"/>
            <p:cNvSpPr>
              <a:spLocks/>
            </p:cNvSpPr>
            <p:nvPr/>
          </p:nvSpPr>
          <p:spPr bwMode="auto">
            <a:xfrm flipH="1">
              <a:off x="647822" y="3886200"/>
              <a:ext cx="177678" cy="49213"/>
            </a:xfrm>
            <a:custGeom>
              <a:avLst/>
              <a:gdLst>
                <a:gd name="T0" fmla="*/ 0 w 194"/>
                <a:gd name="T1" fmla="*/ 54 h 54"/>
                <a:gd name="T2" fmla="*/ 98 w 194"/>
                <a:gd name="T3" fmla="*/ 8 h 54"/>
                <a:gd name="T4" fmla="*/ 194 w 194"/>
                <a:gd name="T5" fmla="*/ 8 h 54"/>
                <a:gd name="T6" fmla="*/ 0 60000 65536"/>
                <a:gd name="T7" fmla="*/ 0 60000 65536"/>
                <a:gd name="T8" fmla="*/ 0 60000 65536"/>
              </a:gdLst>
              <a:ahLst/>
              <a:cxnLst>
                <a:cxn ang="T6">
                  <a:pos x="T0" y="T1"/>
                </a:cxn>
                <a:cxn ang="T7">
                  <a:pos x="T2" y="T3"/>
                </a:cxn>
                <a:cxn ang="T8">
                  <a:pos x="T4" y="T5"/>
                </a:cxn>
              </a:cxnLst>
              <a:rect l="0" t="0" r="r" b="b"/>
              <a:pathLst>
                <a:path w="194" h="54">
                  <a:moveTo>
                    <a:pt x="0" y="54"/>
                  </a:moveTo>
                  <a:cubicBezTo>
                    <a:pt x="16" y="48"/>
                    <a:pt x="66" y="16"/>
                    <a:pt x="98" y="8"/>
                  </a:cubicBezTo>
                  <a:cubicBezTo>
                    <a:pt x="130" y="0"/>
                    <a:pt x="162" y="4"/>
                    <a:pt x="194" y="8"/>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grpSp>
      <p:sp>
        <p:nvSpPr>
          <p:cNvPr id="27" name="Freeform 24"/>
          <p:cNvSpPr>
            <a:spLocks/>
          </p:cNvSpPr>
          <p:nvPr/>
        </p:nvSpPr>
        <p:spPr bwMode="auto">
          <a:xfrm>
            <a:off x="1293813" y="3937000"/>
            <a:ext cx="177800" cy="49213"/>
          </a:xfrm>
          <a:custGeom>
            <a:avLst/>
            <a:gdLst>
              <a:gd name="T0" fmla="*/ 0 w 194"/>
              <a:gd name="T1" fmla="*/ 49213 h 54"/>
              <a:gd name="T2" fmla="*/ 89816 w 194"/>
              <a:gd name="T3" fmla="*/ 7291 h 54"/>
              <a:gd name="T4" fmla="*/ 177800 w 194"/>
              <a:gd name="T5" fmla="*/ 7291 h 54"/>
              <a:gd name="T6" fmla="*/ 0 60000 65536"/>
              <a:gd name="T7" fmla="*/ 0 60000 65536"/>
              <a:gd name="T8" fmla="*/ 0 60000 65536"/>
            </a:gdLst>
            <a:ahLst/>
            <a:cxnLst>
              <a:cxn ang="T6">
                <a:pos x="T0" y="T1"/>
              </a:cxn>
              <a:cxn ang="T7">
                <a:pos x="T2" y="T3"/>
              </a:cxn>
              <a:cxn ang="T8">
                <a:pos x="T4" y="T5"/>
              </a:cxn>
            </a:cxnLst>
            <a:rect l="0" t="0" r="r" b="b"/>
            <a:pathLst>
              <a:path w="194" h="54">
                <a:moveTo>
                  <a:pt x="0" y="54"/>
                </a:moveTo>
                <a:cubicBezTo>
                  <a:pt x="16" y="48"/>
                  <a:pt x="66" y="16"/>
                  <a:pt x="98" y="8"/>
                </a:cubicBezTo>
                <a:cubicBezTo>
                  <a:pt x="130" y="0"/>
                  <a:pt x="162" y="4"/>
                  <a:pt x="194" y="8"/>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28" name="Freeform 25"/>
          <p:cNvSpPr>
            <a:spLocks/>
          </p:cNvSpPr>
          <p:nvPr/>
        </p:nvSpPr>
        <p:spPr bwMode="auto">
          <a:xfrm>
            <a:off x="1281113" y="3887788"/>
            <a:ext cx="177800" cy="49212"/>
          </a:xfrm>
          <a:custGeom>
            <a:avLst/>
            <a:gdLst>
              <a:gd name="T0" fmla="*/ 0 w 194"/>
              <a:gd name="T1" fmla="*/ 49212 h 54"/>
              <a:gd name="T2" fmla="*/ 89816 w 194"/>
              <a:gd name="T3" fmla="*/ 7291 h 54"/>
              <a:gd name="T4" fmla="*/ 177800 w 194"/>
              <a:gd name="T5" fmla="*/ 7291 h 54"/>
              <a:gd name="T6" fmla="*/ 0 60000 65536"/>
              <a:gd name="T7" fmla="*/ 0 60000 65536"/>
              <a:gd name="T8" fmla="*/ 0 60000 65536"/>
            </a:gdLst>
            <a:ahLst/>
            <a:cxnLst>
              <a:cxn ang="T6">
                <a:pos x="T0" y="T1"/>
              </a:cxn>
              <a:cxn ang="T7">
                <a:pos x="T2" y="T3"/>
              </a:cxn>
              <a:cxn ang="T8">
                <a:pos x="T4" y="T5"/>
              </a:cxn>
            </a:cxnLst>
            <a:rect l="0" t="0" r="r" b="b"/>
            <a:pathLst>
              <a:path w="194" h="54">
                <a:moveTo>
                  <a:pt x="0" y="54"/>
                </a:moveTo>
                <a:cubicBezTo>
                  <a:pt x="16" y="48"/>
                  <a:pt x="66" y="16"/>
                  <a:pt x="98" y="8"/>
                </a:cubicBezTo>
                <a:cubicBezTo>
                  <a:pt x="130" y="0"/>
                  <a:pt x="162" y="4"/>
                  <a:pt x="194" y="8"/>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29" name="Freeform 26"/>
          <p:cNvSpPr>
            <a:spLocks/>
          </p:cNvSpPr>
          <p:nvPr/>
        </p:nvSpPr>
        <p:spPr bwMode="auto">
          <a:xfrm>
            <a:off x="581025" y="2778125"/>
            <a:ext cx="955675" cy="1155700"/>
          </a:xfrm>
          <a:custGeom>
            <a:avLst/>
            <a:gdLst>
              <a:gd name="T0" fmla="*/ 13771 w 1041"/>
              <a:gd name="T1" fmla="*/ 18359 h 1259"/>
              <a:gd name="T2" fmla="*/ 88131 w 1041"/>
              <a:gd name="T3" fmla="*/ 18359 h 1259"/>
              <a:gd name="T4" fmla="*/ 474624 w 1041"/>
              <a:gd name="T5" fmla="*/ 92713 h 1259"/>
              <a:gd name="T6" fmla="*/ 854691 w 1041"/>
              <a:gd name="T7" fmla="*/ 18359 h 1259"/>
              <a:gd name="T8" fmla="*/ 884068 w 1041"/>
              <a:gd name="T9" fmla="*/ 55077 h 1259"/>
              <a:gd name="T10" fmla="*/ 876724 w 1041"/>
              <a:gd name="T11" fmla="*/ 174411 h 1259"/>
              <a:gd name="T12" fmla="*/ 936396 w 1041"/>
              <a:gd name="T13" fmla="*/ 993223 h 1259"/>
              <a:gd name="T14" fmla="*/ 758297 w 1041"/>
              <a:gd name="T15" fmla="*/ 1127244 h 1259"/>
              <a:gd name="T16" fmla="*/ 557248 w 1041"/>
              <a:gd name="T17" fmla="*/ 1052890 h 1259"/>
              <a:gd name="T18" fmla="*/ 512264 w 1041"/>
              <a:gd name="T19" fmla="*/ 509463 h 1259"/>
              <a:gd name="T20" fmla="*/ 407608 w 1041"/>
              <a:gd name="T21" fmla="*/ 524150 h 1259"/>
              <a:gd name="T22" fmla="*/ 356198 w 1041"/>
              <a:gd name="T23" fmla="*/ 1045546 h 1259"/>
              <a:gd name="T24" fmla="*/ 266230 w 1041"/>
              <a:gd name="T25" fmla="*/ 1112556 h 1259"/>
              <a:gd name="T26" fmla="*/ 102820 w 1041"/>
              <a:gd name="T27" fmla="*/ 1119900 h 1259"/>
              <a:gd name="T28" fmla="*/ 13771 w 1041"/>
              <a:gd name="T29" fmla="*/ 993223 h 1259"/>
              <a:gd name="T30" fmla="*/ 21115 w 1041"/>
              <a:gd name="T31" fmla="*/ 413078 h 1259"/>
              <a:gd name="T32" fmla="*/ 57836 w 1041"/>
              <a:gd name="T33" fmla="*/ 114744 h 1259"/>
              <a:gd name="T34" fmla="*/ 13771 w 1041"/>
              <a:gd name="T35" fmla="*/ 18359 h 12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1" h="1259">
                <a:moveTo>
                  <a:pt x="15" y="20"/>
                </a:moveTo>
                <a:cubicBezTo>
                  <a:pt x="24" y="0"/>
                  <a:pt x="12" y="7"/>
                  <a:pt x="96" y="20"/>
                </a:cubicBezTo>
                <a:cubicBezTo>
                  <a:pt x="180" y="33"/>
                  <a:pt x="378" y="101"/>
                  <a:pt x="517" y="101"/>
                </a:cubicBezTo>
                <a:cubicBezTo>
                  <a:pt x="656" y="101"/>
                  <a:pt x="857" y="27"/>
                  <a:pt x="931" y="20"/>
                </a:cubicBezTo>
                <a:cubicBezTo>
                  <a:pt x="1005" y="13"/>
                  <a:pt x="959" y="32"/>
                  <a:pt x="963" y="60"/>
                </a:cubicBezTo>
                <a:cubicBezTo>
                  <a:pt x="967" y="88"/>
                  <a:pt x="946" y="20"/>
                  <a:pt x="955" y="190"/>
                </a:cubicBezTo>
                <a:cubicBezTo>
                  <a:pt x="964" y="360"/>
                  <a:pt x="1041" y="909"/>
                  <a:pt x="1020" y="1082"/>
                </a:cubicBezTo>
                <a:cubicBezTo>
                  <a:pt x="999" y="1255"/>
                  <a:pt x="895" y="1217"/>
                  <a:pt x="826" y="1228"/>
                </a:cubicBezTo>
                <a:cubicBezTo>
                  <a:pt x="757" y="1239"/>
                  <a:pt x="652" y="1259"/>
                  <a:pt x="607" y="1147"/>
                </a:cubicBezTo>
                <a:cubicBezTo>
                  <a:pt x="562" y="1035"/>
                  <a:pt x="585" y="651"/>
                  <a:pt x="558" y="555"/>
                </a:cubicBezTo>
                <a:cubicBezTo>
                  <a:pt x="531" y="459"/>
                  <a:pt x="472" y="474"/>
                  <a:pt x="444" y="571"/>
                </a:cubicBezTo>
                <a:cubicBezTo>
                  <a:pt x="416" y="668"/>
                  <a:pt x="414" y="1032"/>
                  <a:pt x="388" y="1139"/>
                </a:cubicBezTo>
                <a:cubicBezTo>
                  <a:pt x="362" y="1246"/>
                  <a:pt x="336" y="1199"/>
                  <a:pt x="290" y="1212"/>
                </a:cubicBezTo>
                <a:cubicBezTo>
                  <a:pt x="244" y="1225"/>
                  <a:pt x="158" y="1242"/>
                  <a:pt x="112" y="1220"/>
                </a:cubicBezTo>
                <a:cubicBezTo>
                  <a:pt x="66" y="1198"/>
                  <a:pt x="30" y="1210"/>
                  <a:pt x="15" y="1082"/>
                </a:cubicBezTo>
                <a:cubicBezTo>
                  <a:pt x="0" y="954"/>
                  <a:pt x="15" y="609"/>
                  <a:pt x="23" y="450"/>
                </a:cubicBezTo>
                <a:cubicBezTo>
                  <a:pt x="31" y="291"/>
                  <a:pt x="64" y="197"/>
                  <a:pt x="63" y="125"/>
                </a:cubicBezTo>
                <a:cubicBezTo>
                  <a:pt x="62" y="53"/>
                  <a:pt x="25" y="42"/>
                  <a:pt x="15" y="20"/>
                </a:cubicBezTo>
                <a:close/>
              </a:path>
            </a:pathLst>
          </a:custGeom>
          <a:solidFill>
            <a:srgbClr val="CC99FF"/>
          </a:solidFill>
          <a:ln w="28575">
            <a:solidFill>
              <a:schemeClr val="tx1"/>
            </a:solidFill>
            <a:round/>
            <a:headEnd/>
            <a:tailEnd/>
          </a:ln>
        </p:spPr>
        <p:txBody>
          <a:bodyPr wrap="none" anchor="ctr"/>
          <a:lstStyle/>
          <a:p>
            <a:endParaRPr lang="ja-JP" altLang="en-US">
              <a:solidFill>
                <a:prstClr val="black"/>
              </a:solidFill>
            </a:endParaRPr>
          </a:p>
        </p:txBody>
      </p:sp>
      <p:sp>
        <p:nvSpPr>
          <p:cNvPr id="30" name="Oval 27"/>
          <p:cNvSpPr>
            <a:spLocks noChangeArrowheads="1"/>
          </p:cNvSpPr>
          <p:nvPr/>
        </p:nvSpPr>
        <p:spPr bwMode="auto">
          <a:xfrm rot="6490953">
            <a:off x="1431926" y="2703512"/>
            <a:ext cx="265112" cy="131763"/>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31" name="Oval 28"/>
          <p:cNvSpPr>
            <a:spLocks noChangeArrowheads="1"/>
          </p:cNvSpPr>
          <p:nvPr/>
        </p:nvSpPr>
        <p:spPr bwMode="auto">
          <a:xfrm rot="2462120">
            <a:off x="388938" y="2673350"/>
            <a:ext cx="265112" cy="133350"/>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32" name="Freeform 29"/>
          <p:cNvSpPr>
            <a:spLocks/>
          </p:cNvSpPr>
          <p:nvPr/>
        </p:nvSpPr>
        <p:spPr bwMode="auto">
          <a:xfrm>
            <a:off x="684213" y="2878138"/>
            <a:ext cx="700087" cy="74612"/>
          </a:xfrm>
          <a:custGeom>
            <a:avLst/>
            <a:gdLst>
              <a:gd name="T0" fmla="*/ 0 w 762"/>
              <a:gd name="T1" fmla="*/ 7279 h 82"/>
              <a:gd name="T2" fmla="*/ 230606 w 762"/>
              <a:gd name="T3" fmla="*/ 67333 h 82"/>
              <a:gd name="T4" fmla="*/ 507150 w 762"/>
              <a:gd name="T5" fmla="*/ 51864 h 82"/>
              <a:gd name="T6" fmla="*/ 700087 w 762"/>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82">
                <a:moveTo>
                  <a:pt x="0" y="8"/>
                </a:moveTo>
                <a:cubicBezTo>
                  <a:pt x="40" y="19"/>
                  <a:pt x="159" y="66"/>
                  <a:pt x="251" y="74"/>
                </a:cubicBezTo>
                <a:cubicBezTo>
                  <a:pt x="343" y="82"/>
                  <a:pt x="467" y="69"/>
                  <a:pt x="552" y="57"/>
                </a:cubicBezTo>
                <a:cubicBezTo>
                  <a:pt x="637" y="45"/>
                  <a:pt x="718" y="12"/>
                  <a:pt x="762" y="0"/>
                </a:cubicBezTo>
              </a:path>
            </a:pathLst>
          </a:custGeom>
          <a:noFill/>
          <a:ln w="762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33" name="Rectangle 30"/>
          <p:cNvSpPr>
            <a:spLocks noChangeArrowheads="1"/>
          </p:cNvSpPr>
          <p:nvPr/>
        </p:nvSpPr>
        <p:spPr bwMode="auto">
          <a:xfrm>
            <a:off x="973138" y="2924175"/>
            <a:ext cx="131762" cy="42863"/>
          </a:xfrm>
          <a:prstGeom prst="rect">
            <a:avLst/>
          </a:prstGeom>
          <a:solidFill>
            <a:srgbClr val="E2C5A8"/>
          </a:solidFill>
          <a:ln w="28575">
            <a:solidFill>
              <a:schemeClr val="tx1"/>
            </a:solidFill>
            <a:miter lim="800000"/>
            <a:headEnd/>
            <a:tailEnd/>
          </a:ln>
        </p:spPr>
        <p:txBody>
          <a:bodyPr wrap="none" anchor="ctr"/>
          <a:lstStyle/>
          <a:p>
            <a:endParaRPr lang="ja-JP" altLang="en-US">
              <a:solidFill>
                <a:prstClr val="black"/>
              </a:solidFill>
            </a:endParaRPr>
          </a:p>
        </p:txBody>
      </p:sp>
      <p:sp>
        <p:nvSpPr>
          <p:cNvPr id="34" name="Freeform 31"/>
          <p:cNvSpPr>
            <a:spLocks/>
          </p:cNvSpPr>
          <p:nvPr/>
        </p:nvSpPr>
        <p:spPr bwMode="auto">
          <a:xfrm>
            <a:off x="325438" y="1968500"/>
            <a:ext cx="1417637" cy="885825"/>
          </a:xfrm>
          <a:custGeom>
            <a:avLst/>
            <a:gdLst>
              <a:gd name="T0" fmla="*/ 945703 w 1544"/>
              <a:gd name="T1" fmla="*/ 15605 h 965"/>
              <a:gd name="T2" fmla="*/ 1346939 w 1544"/>
              <a:gd name="T3" fmla="*/ 151462 h 965"/>
              <a:gd name="T4" fmla="*/ 1369893 w 1544"/>
              <a:gd name="T5" fmla="*/ 776589 h 965"/>
              <a:gd name="T6" fmla="*/ 1145862 w 1544"/>
              <a:gd name="T7" fmla="*/ 805963 h 965"/>
              <a:gd name="T8" fmla="*/ 1160553 w 1544"/>
              <a:gd name="T9" fmla="*/ 754558 h 965"/>
              <a:gd name="T10" fmla="*/ 1033847 w 1544"/>
              <a:gd name="T11" fmla="*/ 808717 h 965"/>
              <a:gd name="T12" fmla="*/ 769417 w 1544"/>
              <a:gd name="T13" fmla="*/ 764655 h 965"/>
              <a:gd name="T14" fmla="*/ 549059 w 1544"/>
              <a:gd name="T15" fmla="*/ 808717 h 965"/>
              <a:gd name="T16" fmla="*/ 328701 w 1544"/>
              <a:gd name="T17" fmla="*/ 808717 h 965"/>
              <a:gd name="T18" fmla="*/ 240558 w 1544"/>
              <a:gd name="T19" fmla="*/ 764655 h 965"/>
              <a:gd name="T20" fmla="*/ 152414 w 1544"/>
              <a:gd name="T21" fmla="*/ 808717 h 965"/>
              <a:gd name="T22" fmla="*/ 81716 w 1544"/>
              <a:gd name="T23" fmla="*/ 746296 h 965"/>
              <a:gd name="T24" fmla="*/ 58762 w 1544"/>
              <a:gd name="T25" fmla="*/ 255191 h 965"/>
              <a:gd name="T26" fmla="*/ 431535 w 1544"/>
              <a:gd name="T27" fmla="*/ 39472 h 965"/>
              <a:gd name="T28" fmla="*/ 945703 w 1544"/>
              <a:gd name="T29" fmla="*/ 15605 h 9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44" h="965">
                <a:moveTo>
                  <a:pt x="1030" y="17"/>
                </a:moveTo>
                <a:cubicBezTo>
                  <a:pt x="1196" y="37"/>
                  <a:pt x="1390" y="27"/>
                  <a:pt x="1467" y="165"/>
                </a:cubicBezTo>
                <a:cubicBezTo>
                  <a:pt x="1544" y="303"/>
                  <a:pt x="1528" y="727"/>
                  <a:pt x="1492" y="846"/>
                </a:cubicBezTo>
                <a:cubicBezTo>
                  <a:pt x="1456" y="965"/>
                  <a:pt x="1286" y="882"/>
                  <a:pt x="1248" y="878"/>
                </a:cubicBezTo>
                <a:cubicBezTo>
                  <a:pt x="1210" y="874"/>
                  <a:pt x="1284" y="821"/>
                  <a:pt x="1264" y="822"/>
                </a:cubicBezTo>
                <a:cubicBezTo>
                  <a:pt x="1244" y="823"/>
                  <a:pt x="1197" y="879"/>
                  <a:pt x="1126" y="881"/>
                </a:cubicBezTo>
                <a:cubicBezTo>
                  <a:pt x="1055" y="883"/>
                  <a:pt x="926" y="833"/>
                  <a:pt x="838" y="833"/>
                </a:cubicBezTo>
                <a:cubicBezTo>
                  <a:pt x="750" y="833"/>
                  <a:pt x="678" y="873"/>
                  <a:pt x="598" y="881"/>
                </a:cubicBezTo>
                <a:cubicBezTo>
                  <a:pt x="518" y="889"/>
                  <a:pt x="414" y="889"/>
                  <a:pt x="358" y="881"/>
                </a:cubicBezTo>
                <a:cubicBezTo>
                  <a:pt x="302" y="873"/>
                  <a:pt x="294" y="833"/>
                  <a:pt x="262" y="833"/>
                </a:cubicBezTo>
                <a:cubicBezTo>
                  <a:pt x="230" y="833"/>
                  <a:pt x="195" y="884"/>
                  <a:pt x="166" y="881"/>
                </a:cubicBezTo>
                <a:cubicBezTo>
                  <a:pt x="137" y="878"/>
                  <a:pt x="106" y="913"/>
                  <a:pt x="89" y="813"/>
                </a:cubicBezTo>
                <a:cubicBezTo>
                  <a:pt x="72" y="713"/>
                  <a:pt x="0" y="406"/>
                  <a:pt x="64" y="278"/>
                </a:cubicBezTo>
                <a:cubicBezTo>
                  <a:pt x="128" y="150"/>
                  <a:pt x="309" y="86"/>
                  <a:pt x="470" y="43"/>
                </a:cubicBezTo>
                <a:cubicBezTo>
                  <a:pt x="631" y="0"/>
                  <a:pt x="913" y="23"/>
                  <a:pt x="1030" y="17"/>
                </a:cubicBezTo>
                <a:close/>
              </a:path>
            </a:pathLst>
          </a:custGeom>
          <a:solidFill>
            <a:srgbClr val="FF99CC"/>
          </a:solidFill>
          <a:ln w="28575">
            <a:solidFill>
              <a:schemeClr val="tx1"/>
            </a:solidFill>
            <a:round/>
            <a:headEnd/>
            <a:tailEnd/>
          </a:ln>
        </p:spPr>
        <p:txBody>
          <a:bodyPr wrap="none" anchor="ctr"/>
          <a:lstStyle/>
          <a:p>
            <a:endParaRPr lang="ja-JP" altLang="en-US">
              <a:solidFill>
                <a:prstClr val="black"/>
              </a:solidFill>
            </a:endParaRPr>
          </a:p>
        </p:txBody>
      </p:sp>
      <p:sp>
        <p:nvSpPr>
          <p:cNvPr id="35" name="Freeform 32"/>
          <p:cNvSpPr>
            <a:spLocks/>
          </p:cNvSpPr>
          <p:nvPr/>
        </p:nvSpPr>
        <p:spPr bwMode="auto">
          <a:xfrm>
            <a:off x="1435100" y="2179638"/>
            <a:ext cx="84138" cy="552450"/>
          </a:xfrm>
          <a:custGeom>
            <a:avLst/>
            <a:gdLst>
              <a:gd name="T0" fmla="*/ 0 w 93"/>
              <a:gd name="T1" fmla="*/ 0 h 603"/>
              <a:gd name="T2" fmla="*/ 36188 w 93"/>
              <a:gd name="T3" fmla="*/ 59551 h 603"/>
              <a:gd name="T4" fmla="*/ 80519 w 93"/>
              <a:gd name="T5" fmla="*/ 222629 h 603"/>
              <a:gd name="T6" fmla="*/ 56092 w 93"/>
              <a:gd name="T7" fmla="*/ 552450 h 6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603">
                <a:moveTo>
                  <a:pt x="0" y="0"/>
                </a:moveTo>
                <a:cubicBezTo>
                  <a:pt x="7" y="12"/>
                  <a:pt x="25" y="25"/>
                  <a:pt x="40" y="65"/>
                </a:cubicBezTo>
                <a:cubicBezTo>
                  <a:pt x="55" y="105"/>
                  <a:pt x="85" y="153"/>
                  <a:pt x="89" y="243"/>
                </a:cubicBezTo>
                <a:cubicBezTo>
                  <a:pt x="93" y="333"/>
                  <a:pt x="68" y="528"/>
                  <a:pt x="62" y="603"/>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36" name="Freeform 33"/>
          <p:cNvSpPr>
            <a:spLocks/>
          </p:cNvSpPr>
          <p:nvPr/>
        </p:nvSpPr>
        <p:spPr bwMode="auto">
          <a:xfrm flipH="1">
            <a:off x="536575" y="2166938"/>
            <a:ext cx="85725" cy="554037"/>
          </a:xfrm>
          <a:custGeom>
            <a:avLst/>
            <a:gdLst>
              <a:gd name="T0" fmla="*/ 0 w 93"/>
              <a:gd name="T1" fmla="*/ 0 h 603"/>
              <a:gd name="T2" fmla="*/ 36871 w 93"/>
              <a:gd name="T3" fmla="*/ 59722 h 603"/>
              <a:gd name="T4" fmla="*/ 82038 w 93"/>
              <a:gd name="T5" fmla="*/ 223269 h 603"/>
              <a:gd name="T6" fmla="*/ 57150 w 93"/>
              <a:gd name="T7" fmla="*/ 554037 h 6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 h="603">
                <a:moveTo>
                  <a:pt x="0" y="0"/>
                </a:moveTo>
                <a:cubicBezTo>
                  <a:pt x="7" y="12"/>
                  <a:pt x="25" y="25"/>
                  <a:pt x="40" y="65"/>
                </a:cubicBezTo>
                <a:cubicBezTo>
                  <a:pt x="55" y="105"/>
                  <a:pt x="85" y="153"/>
                  <a:pt x="89" y="243"/>
                </a:cubicBezTo>
                <a:cubicBezTo>
                  <a:pt x="93" y="333"/>
                  <a:pt x="68" y="528"/>
                  <a:pt x="62" y="603"/>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37" name="Oval 34"/>
          <p:cNvSpPr>
            <a:spLocks noChangeArrowheads="1"/>
          </p:cNvSpPr>
          <p:nvPr/>
        </p:nvSpPr>
        <p:spPr bwMode="auto">
          <a:xfrm>
            <a:off x="1281113" y="1808163"/>
            <a:ext cx="88900" cy="87312"/>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38" name="Oval 35"/>
          <p:cNvSpPr>
            <a:spLocks noChangeArrowheads="1"/>
          </p:cNvSpPr>
          <p:nvPr/>
        </p:nvSpPr>
        <p:spPr bwMode="auto">
          <a:xfrm>
            <a:off x="663575" y="1719263"/>
            <a:ext cx="88900" cy="88900"/>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39" name="Oval 36"/>
          <p:cNvSpPr>
            <a:spLocks noChangeArrowheads="1"/>
          </p:cNvSpPr>
          <p:nvPr/>
        </p:nvSpPr>
        <p:spPr bwMode="auto">
          <a:xfrm>
            <a:off x="708025" y="1543050"/>
            <a:ext cx="617538" cy="528638"/>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40" name="Oval 37"/>
          <p:cNvSpPr>
            <a:spLocks noChangeArrowheads="1"/>
          </p:cNvSpPr>
          <p:nvPr/>
        </p:nvSpPr>
        <p:spPr bwMode="auto">
          <a:xfrm rot="362648">
            <a:off x="847725" y="1733550"/>
            <a:ext cx="220663" cy="265113"/>
          </a:xfrm>
          <a:prstGeom prst="ellipse">
            <a:avLst/>
          </a:prstGeom>
          <a:solidFill>
            <a:srgbClr val="FFECD9"/>
          </a:solidFill>
          <a:ln w="28575">
            <a:solidFill>
              <a:schemeClr val="tx1"/>
            </a:solidFill>
            <a:round/>
            <a:headEnd/>
            <a:tailEnd/>
          </a:ln>
        </p:spPr>
        <p:txBody>
          <a:bodyPr wrap="none" anchor="ctr"/>
          <a:lstStyle/>
          <a:p>
            <a:endParaRPr lang="ja-JP" altLang="en-US">
              <a:solidFill>
                <a:prstClr val="black"/>
              </a:solidFill>
            </a:endParaRPr>
          </a:p>
        </p:txBody>
      </p:sp>
      <p:sp>
        <p:nvSpPr>
          <p:cNvPr id="41" name="Oval 38"/>
          <p:cNvSpPr>
            <a:spLocks noChangeArrowheads="1"/>
          </p:cNvSpPr>
          <p:nvPr/>
        </p:nvSpPr>
        <p:spPr bwMode="auto">
          <a:xfrm>
            <a:off x="1087438" y="1719263"/>
            <a:ext cx="44450" cy="44450"/>
          </a:xfrm>
          <a:prstGeom prst="ellipse">
            <a:avLst/>
          </a:prstGeom>
          <a:solidFill>
            <a:srgbClr val="66CCFF"/>
          </a:solidFill>
          <a:ln w="28575">
            <a:solidFill>
              <a:schemeClr val="tx1"/>
            </a:solidFill>
            <a:round/>
            <a:headEnd/>
            <a:tailEnd/>
          </a:ln>
        </p:spPr>
        <p:txBody>
          <a:bodyPr wrap="none" anchor="ctr"/>
          <a:lstStyle/>
          <a:p>
            <a:endParaRPr lang="ja-JP" altLang="en-US">
              <a:solidFill>
                <a:prstClr val="black"/>
              </a:solidFill>
            </a:endParaRPr>
          </a:p>
        </p:txBody>
      </p:sp>
      <p:sp>
        <p:nvSpPr>
          <p:cNvPr id="42" name="Oval 39"/>
          <p:cNvSpPr>
            <a:spLocks noChangeArrowheads="1"/>
          </p:cNvSpPr>
          <p:nvPr/>
        </p:nvSpPr>
        <p:spPr bwMode="auto">
          <a:xfrm>
            <a:off x="815975" y="1682750"/>
            <a:ext cx="44450" cy="44450"/>
          </a:xfrm>
          <a:prstGeom prst="ellipse">
            <a:avLst/>
          </a:prstGeom>
          <a:solidFill>
            <a:srgbClr val="66CCFF"/>
          </a:solidFill>
          <a:ln w="28575">
            <a:solidFill>
              <a:schemeClr val="tx1"/>
            </a:solidFill>
            <a:round/>
            <a:headEnd/>
            <a:tailEnd/>
          </a:ln>
        </p:spPr>
        <p:txBody>
          <a:bodyPr wrap="none" anchor="ctr"/>
          <a:lstStyle/>
          <a:p>
            <a:endParaRPr lang="ja-JP" altLang="en-US">
              <a:solidFill>
                <a:prstClr val="black"/>
              </a:solidFill>
            </a:endParaRPr>
          </a:p>
        </p:txBody>
      </p:sp>
      <p:sp>
        <p:nvSpPr>
          <p:cNvPr id="43" name="Rectangle 40"/>
          <p:cNvSpPr>
            <a:spLocks noChangeArrowheads="1"/>
          </p:cNvSpPr>
          <p:nvPr/>
        </p:nvSpPr>
        <p:spPr bwMode="auto">
          <a:xfrm>
            <a:off x="903288" y="1682750"/>
            <a:ext cx="133350" cy="131763"/>
          </a:xfrm>
          <a:prstGeom prst="rect">
            <a:avLst/>
          </a:prstGeom>
          <a:solidFill>
            <a:srgbClr val="FFECD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solidFill>
                <a:prstClr val="black"/>
              </a:solidFill>
            </a:endParaRPr>
          </a:p>
        </p:txBody>
      </p:sp>
      <p:sp>
        <p:nvSpPr>
          <p:cNvPr id="44" name="Freeform 41"/>
          <p:cNvSpPr>
            <a:spLocks/>
          </p:cNvSpPr>
          <p:nvPr/>
        </p:nvSpPr>
        <p:spPr bwMode="auto">
          <a:xfrm>
            <a:off x="881063" y="2014538"/>
            <a:ext cx="225425" cy="12700"/>
          </a:xfrm>
          <a:custGeom>
            <a:avLst/>
            <a:gdLst>
              <a:gd name="T0" fmla="*/ 0 w 244"/>
              <a:gd name="T1" fmla="*/ 6773 h 15"/>
              <a:gd name="T2" fmla="*/ 73910 w 244"/>
              <a:gd name="T3" fmla="*/ 12700 h 15"/>
              <a:gd name="T4" fmla="*/ 181079 w 244"/>
              <a:gd name="T5" fmla="*/ 7620 h 15"/>
              <a:gd name="T6" fmla="*/ 225425 w 244"/>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4" h="15">
                <a:moveTo>
                  <a:pt x="0" y="8"/>
                </a:moveTo>
                <a:cubicBezTo>
                  <a:pt x="13" y="10"/>
                  <a:pt x="47" y="15"/>
                  <a:pt x="80" y="15"/>
                </a:cubicBezTo>
                <a:cubicBezTo>
                  <a:pt x="113" y="15"/>
                  <a:pt x="169" y="12"/>
                  <a:pt x="196" y="9"/>
                </a:cubicBezTo>
                <a:cubicBezTo>
                  <a:pt x="223" y="6"/>
                  <a:pt x="234" y="2"/>
                  <a:pt x="244" y="0"/>
                </a:cubicBezTo>
              </a:path>
            </a:pathLst>
          </a:cu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45" name="Rectangle 42"/>
          <p:cNvSpPr>
            <a:spLocks noChangeArrowheads="1"/>
          </p:cNvSpPr>
          <p:nvPr/>
        </p:nvSpPr>
        <p:spPr bwMode="auto">
          <a:xfrm>
            <a:off x="685800" y="41465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solidFill>
                  <a:prstClr val="black"/>
                </a:solidFill>
                <a:effectLst>
                  <a:outerShdw blurRad="38100" dist="38100" dir="2700000" algn="tl">
                    <a:srgbClr val="C0C0C0"/>
                  </a:outerShdw>
                </a:effectLst>
                <a:latin typeface="HGP創英角ｺﾞｼｯｸUB" pitchFamily="50" charset="-128"/>
                <a:ea typeface="HGP創英角ｺﾞｼｯｸUB" pitchFamily="50" charset="-128"/>
              </a:rPr>
              <a:t>患者</a:t>
            </a:r>
          </a:p>
        </p:txBody>
      </p:sp>
      <p:sp>
        <p:nvSpPr>
          <p:cNvPr id="46" name="Rectangle 44"/>
          <p:cNvSpPr>
            <a:spLocks noChangeArrowheads="1"/>
          </p:cNvSpPr>
          <p:nvPr/>
        </p:nvSpPr>
        <p:spPr bwMode="auto">
          <a:xfrm>
            <a:off x="4232275" y="6538913"/>
            <a:ext cx="4443413" cy="274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solidFill>
                  <a:prstClr val="black"/>
                </a:solidFill>
                <a:latin typeface="HGP創英角ｺﾞｼｯｸUB" pitchFamily="50" charset="-128"/>
                <a:ea typeface="HGP創英角ｺﾞｼｯｸUB" pitchFamily="50" charset="-128"/>
              </a:rPr>
              <a:t>寺澤捷年</a:t>
            </a:r>
            <a:r>
              <a:rPr lang="en-US" altLang="ja-JP" sz="1200">
                <a:solidFill>
                  <a:prstClr val="black"/>
                </a:solidFill>
                <a:latin typeface="HGP創英角ｺﾞｼｯｸUB" pitchFamily="50" charset="-128"/>
                <a:ea typeface="HGP創英角ｺﾞｼｯｸUB" pitchFamily="50" charset="-128"/>
              </a:rPr>
              <a:t>.</a:t>
            </a:r>
            <a:r>
              <a:rPr lang="ja-JP" altLang="en-US" sz="1200">
                <a:solidFill>
                  <a:prstClr val="black"/>
                </a:solidFill>
                <a:latin typeface="HGP創英角ｺﾞｼｯｸUB" pitchFamily="50" charset="-128"/>
                <a:ea typeface="HGP創英角ｺﾞｼｯｸUB" pitchFamily="50" charset="-128"/>
              </a:rPr>
              <a:t>症例から学ぶ和漢診療学 第</a:t>
            </a:r>
            <a:r>
              <a:rPr lang="en-US" altLang="ja-JP" sz="1200">
                <a:solidFill>
                  <a:prstClr val="black"/>
                </a:solidFill>
                <a:latin typeface="HGP創英角ｺﾞｼｯｸUB" pitchFamily="50" charset="-128"/>
                <a:ea typeface="HGP創英角ｺﾞｼｯｸUB" pitchFamily="50" charset="-128"/>
              </a:rPr>
              <a:t>2</a:t>
            </a:r>
            <a:r>
              <a:rPr lang="ja-JP" altLang="en-US" sz="1200">
                <a:solidFill>
                  <a:prstClr val="black"/>
                </a:solidFill>
                <a:latin typeface="HGP創英角ｺﾞｼｯｸUB" pitchFamily="50" charset="-128"/>
                <a:ea typeface="HGP創英角ｺﾞｼｯｸUB" pitchFamily="50" charset="-128"/>
              </a:rPr>
              <a:t>版</a:t>
            </a:r>
            <a:r>
              <a:rPr lang="en-US" altLang="ja-JP" sz="1200">
                <a:solidFill>
                  <a:prstClr val="black"/>
                </a:solidFill>
                <a:latin typeface="HGP創英角ｺﾞｼｯｸUB" pitchFamily="50" charset="-128"/>
                <a:ea typeface="HGP創英角ｺﾞｼｯｸUB" pitchFamily="50" charset="-128"/>
              </a:rPr>
              <a:t>.</a:t>
            </a:r>
            <a:r>
              <a:rPr lang="ja-JP" altLang="en-US" sz="1200">
                <a:solidFill>
                  <a:prstClr val="black"/>
                </a:solidFill>
                <a:latin typeface="HGP創英角ｺﾞｼｯｸUB" pitchFamily="50" charset="-128"/>
                <a:ea typeface="HGP創英角ｺﾞｼｯｸUB" pitchFamily="50" charset="-128"/>
              </a:rPr>
              <a:t>医学書院</a:t>
            </a:r>
            <a:r>
              <a:rPr lang="en-US" altLang="ja-JP" sz="1200">
                <a:solidFill>
                  <a:prstClr val="black"/>
                </a:solidFill>
                <a:latin typeface="HGP創英角ｺﾞｼｯｸUB" pitchFamily="50" charset="-128"/>
                <a:ea typeface="HGP創英角ｺﾞｼｯｸUB" pitchFamily="50" charset="-128"/>
              </a:rPr>
              <a:t>,1998,p.2-4.</a:t>
            </a:r>
          </a:p>
        </p:txBody>
      </p:sp>
      <p:sp>
        <p:nvSpPr>
          <p:cNvPr id="47" name="Rectangle 45"/>
          <p:cNvSpPr>
            <a:spLocks noChangeArrowheads="1"/>
          </p:cNvSpPr>
          <p:nvPr/>
        </p:nvSpPr>
        <p:spPr bwMode="auto">
          <a:xfrm>
            <a:off x="3534575" y="4527748"/>
            <a:ext cx="548627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pPr>
            <a:r>
              <a:rPr lang="ja-JP" altLang="en-US" sz="2000" dirty="0">
                <a:solidFill>
                  <a:srgbClr val="800000"/>
                </a:solidFill>
                <a:latin typeface="HGP創英角ｺﾞｼｯｸUB" pitchFamily="50" charset="-128"/>
                <a:ea typeface="HGP創英角ｺﾞｼｯｸUB" pitchFamily="50" charset="-128"/>
              </a:rPr>
              <a:t>陰陽・虚実・寒熱・表裏の概念</a:t>
            </a:r>
          </a:p>
          <a:p>
            <a:pPr>
              <a:lnSpc>
                <a:spcPct val="110000"/>
              </a:lnSpc>
            </a:pPr>
            <a:r>
              <a:rPr lang="ja-JP" altLang="en-US" sz="2000" dirty="0">
                <a:solidFill>
                  <a:srgbClr val="800000"/>
                </a:solidFill>
                <a:latin typeface="HGP創英角ｺﾞｼｯｸUB" pitchFamily="50" charset="-128"/>
                <a:ea typeface="HGP創英角ｺﾞｼｯｸUB" pitchFamily="50" charset="-128"/>
              </a:rPr>
              <a:t>六病位の概念</a:t>
            </a:r>
            <a:r>
              <a:rPr lang="ja-JP" altLang="en-US" sz="1400" b="1" dirty="0">
                <a:solidFill>
                  <a:prstClr val="black"/>
                </a:solidFill>
                <a:latin typeface="ＭＳ Ｐゴシック" panose="020B0600070205080204" pitchFamily="50" charset="-128"/>
              </a:rPr>
              <a:t>（疾病ステージ：陽病期、陰病期）</a:t>
            </a:r>
          </a:p>
          <a:p>
            <a:pPr>
              <a:lnSpc>
                <a:spcPct val="110000"/>
              </a:lnSpc>
            </a:pPr>
            <a:r>
              <a:rPr lang="ja-JP" altLang="en-US" sz="2000" dirty="0">
                <a:solidFill>
                  <a:srgbClr val="800000"/>
                </a:solidFill>
                <a:latin typeface="HGP創英角ｺﾞｼｯｸUB" pitchFamily="50" charset="-128"/>
                <a:ea typeface="HGP創英角ｺﾞｼｯｸUB" pitchFamily="50" charset="-128"/>
              </a:rPr>
              <a:t>気血水の概念、病因</a:t>
            </a:r>
            <a:r>
              <a:rPr lang="ja-JP" altLang="en-US" sz="1400" b="1" dirty="0">
                <a:solidFill>
                  <a:prstClr val="black"/>
                </a:solidFill>
                <a:latin typeface="ＭＳ Ｐゴシック" panose="020B0600070205080204" pitchFamily="50" charset="-128"/>
              </a:rPr>
              <a:t>（生命精神活動維持する要素）</a:t>
            </a:r>
            <a:endParaRPr lang="ja-JP" altLang="en-US" sz="2000" dirty="0">
              <a:solidFill>
                <a:srgbClr val="800000"/>
              </a:solidFill>
              <a:latin typeface="HGP創英角ｺﾞｼｯｸUB" pitchFamily="50" charset="-128"/>
              <a:ea typeface="HGP創英角ｺﾞｼｯｸUB" pitchFamily="50" charset="-128"/>
            </a:endParaRPr>
          </a:p>
          <a:p>
            <a:pPr>
              <a:lnSpc>
                <a:spcPct val="110000"/>
              </a:lnSpc>
            </a:pPr>
            <a:r>
              <a:rPr lang="ja-JP" altLang="en-US" sz="2000" dirty="0">
                <a:solidFill>
                  <a:srgbClr val="800000"/>
                </a:solidFill>
                <a:latin typeface="HGP創英角ｺﾞｼｯｸUB" pitchFamily="50" charset="-128"/>
                <a:ea typeface="HGP創英角ｺﾞｼｯｸUB" pitchFamily="50" charset="-128"/>
              </a:rPr>
              <a:t>五臓の概念</a:t>
            </a:r>
            <a:r>
              <a:rPr lang="ja-JP" altLang="en-US" sz="1400" dirty="0">
                <a:solidFill>
                  <a:prstClr val="black"/>
                </a:solidFill>
                <a:latin typeface="HGP創英角ｺﾞｼｯｸUB" pitchFamily="50" charset="-128"/>
                <a:ea typeface="HGP創英角ｺﾞｼｯｸUB" pitchFamily="50" charset="-128"/>
              </a:rPr>
              <a:t>（</a:t>
            </a:r>
            <a:r>
              <a:rPr lang="ja-JP" altLang="en-US" sz="1400" dirty="0">
                <a:solidFill>
                  <a:prstClr val="black"/>
                </a:solidFill>
                <a:latin typeface="HG明朝B" panose="02020809000000000000" pitchFamily="17" charset="-128"/>
                <a:ea typeface="HG明朝B" panose="02020809000000000000" pitchFamily="17" charset="-128"/>
              </a:rPr>
              <a:t>内臓は物質代謝と精神活動が関連した機能単位</a:t>
            </a:r>
            <a:r>
              <a:rPr lang="ja-JP" altLang="en-US" sz="1400" dirty="0">
                <a:solidFill>
                  <a:prstClr val="black"/>
                </a:solidFill>
                <a:latin typeface="HGP創英角ｺﾞｼｯｸUB" pitchFamily="50" charset="-128"/>
                <a:ea typeface="HGP創英角ｺﾞｼｯｸUB" pitchFamily="50" charset="-128"/>
              </a:rPr>
              <a:t>）</a:t>
            </a:r>
          </a:p>
          <a:p>
            <a:pPr>
              <a:lnSpc>
                <a:spcPct val="110000"/>
              </a:lnSpc>
            </a:pPr>
            <a:r>
              <a:rPr lang="ja-JP" altLang="en-US" sz="2000" dirty="0">
                <a:solidFill>
                  <a:srgbClr val="800000"/>
                </a:solidFill>
                <a:latin typeface="HGP創英角ｺﾞｼｯｸUB" pitchFamily="50" charset="-128"/>
                <a:ea typeface="HGP創英角ｺﾞｼｯｸUB" pitchFamily="50" charset="-128"/>
              </a:rPr>
              <a:t>病的機転の認識</a:t>
            </a:r>
          </a:p>
        </p:txBody>
      </p:sp>
      <p:grpSp>
        <p:nvGrpSpPr>
          <p:cNvPr id="48" name="グループ化 47"/>
          <p:cNvGrpSpPr/>
          <p:nvPr/>
        </p:nvGrpSpPr>
        <p:grpSpPr>
          <a:xfrm>
            <a:off x="184008" y="4730662"/>
            <a:ext cx="1569892" cy="1434642"/>
            <a:chOff x="1951038" y="961309"/>
            <a:chExt cx="5418252" cy="5509341"/>
          </a:xfrm>
        </p:grpSpPr>
        <p:grpSp>
          <p:nvGrpSpPr>
            <p:cNvPr id="49" name="Group 2"/>
            <p:cNvGrpSpPr>
              <a:grpSpLocks/>
            </p:cNvGrpSpPr>
            <p:nvPr/>
          </p:nvGrpSpPr>
          <p:grpSpPr bwMode="auto">
            <a:xfrm>
              <a:off x="3433763" y="2647950"/>
              <a:ext cx="2403475" cy="2322513"/>
              <a:chOff x="2163" y="1668"/>
              <a:chExt cx="1514" cy="1463"/>
            </a:xfrm>
          </p:grpSpPr>
          <p:pic>
            <p:nvPicPr>
              <p:cNvPr id="87" name="Picture 3"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 y="1709"/>
                <a:ext cx="70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4"/>
              <p:cNvGrpSpPr>
                <a:grpSpLocks/>
              </p:cNvGrpSpPr>
              <p:nvPr/>
            </p:nvGrpSpPr>
            <p:grpSpPr bwMode="auto">
              <a:xfrm>
                <a:off x="2163" y="1668"/>
                <a:ext cx="1514" cy="1463"/>
                <a:chOff x="2069" y="1434"/>
                <a:chExt cx="1514" cy="1463"/>
              </a:xfrm>
            </p:grpSpPr>
            <p:sp>
              <p:nvSpPr>
                <p:cNvPr id="89" name="Rectangle 5"/>
                <p:cNvSpPr>
                  <a:spLocks noChangeArrowheads="1"/>
                </p:cNvSpPr>
                <p:nvPr/>
              </p:nvSpPr>
              <p:spPr bwMode="gray">
                <a:xfrm rot="9762693">
                  <a:off x="2843" y="1990"/>
                  <a:ext cx="740" cy="137"/>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90" name="Rectangle 6"/>
                <p:cNvSpPr>
                  <a:spLocks noChangeArrowheads="1"/>
                </p:cNvSpPr>
                <p:nvPr/>
              </p:nvSpPr>
              <p:spPr bwMode="gray">
                <a:xfrm rot="1161127">
                  <a:off x="2069" y="1994"/>
                  <a:ext cx="740" cy="137"/>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91" name="Rectangle 7"/>
                <p:cNvSpPr>
                  <a:spLocks noChangeArrowheads="1"/>
                </p:cNvSpPr>
                <p:nvPr/>
              </p:nvSpPr>
              <p:spPr bwMode="gray">
                <a:xfrm rot="-2835088">
                  <a:off x="2152" y="2458"/>
                  <a:ext cx="740" cy="137"/>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92" name="Rectangle 8"/>
                <p:cNvSpPr>
                  <a:spLocks noChangeArrowheads="1"/>
                </p:cNvSpPr>
                <p:nvPr/>
              </p:nvSpPr>
              <p:spPr bwMode="gray">
                <a:xfrm rot="-7829975">
                  <a:off x="2700" y="2447"/>
                  <a:ext cx="740" cy="137"/>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93" name="Rectangle 9"/>
                <p:cNvSpPr>
                  <a:spLocks noChangeArrowheads="1"/>
                </p:cNvSpPr>
                <p:nvPr/>
              </p:nvSpPr>
              <p:spPr bwMode="gray">
                <a:xfrm rot="-5400000">
                  <a:off x="2427" y="1751"/>
                  <a:ext cx="771" cy="137"/>
                </a:xfrm>
                <a:prstGeom prst="rect">
                  <a:avLst/>
                </a:prstGeom>
                <a:gradFill rotWithShape="1">
                  <a:gsLst>
                    <a:gs pos="0">
                      <a:srgbClr val="969696"/>
                    </a:gs>
                    <a:gs pos="50000">
                      <a:srgbClr val="C9C9C9"/>
                    </a:gs>
                    <a:gs pos="100000">
                      <a:srgbClr val="969696"/>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94" name="Oval 10"/>
                <p:cNvSpPr>
                  <a:spLocks noChangeArrowheads="1"/>
                </p:cNvSpPr>
                <p:nvPr/>
              </p:nvSpPr>
              <p:spPr bwMode="auto">
                <a:xfrm>
                  <a:off x="2669" y="2069"/>
                  <a:ext cx="272" cy="258"/>
                </a:xfrm>
                <a:prstGeom prst="ellipse">
                  <a:avLst/>
                </a:prstGeom>
                <a:gradFill rotWithShape="1">
                  <a:gsLst>
                    <a:gs pos="0">
                      <a:srgbClr val="EAEAEA"/>
                    </a:gs>
                    <a:gs pos="100000">
                      <a:srgbClr val="6C6C6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grpSp>
        </p:grpSp>
        <p:grpSp>
          <p:nvGrpSpPr>
            <p:cNvPr id="50" name="Group 11"/>
            <p:cNvGrpSpPr>
              <a:grpSpLocks/>
            </p:cNvGrpSpPr>
            <p:nvPr/>
          </p:nvGrpSpPr>
          <p:grpSpPr bwMode="auto">
            <a:xfrm>
              <a:off x="3784600" y="1136650"/>
              <a:ext cx="1612900" cy="1592263"/>
              <a:chOff x="2016" y="1920"/>
              <a:chExt cx="1680" cy="1680"/>
            </a:xfrm>
          </p:grpSpPr>
          <p:sp>
            <p:nvSpPr>
              <p:cNvPr id="85" name="Oval 12"/>
              <p:cNvSpPr>
                <a:spLocks noChangeArrowheads="1"/>
              </p:cNvSpPr>
              <p:nvPr/>
            </p:nvSpPr>
            <p:spPr bwMode="gray">
              <a:xfrm>
                <a:off x="2016" y="1920"/>
                <a:ext cx="1680" cy="1680"/>
              </a:xfrm>
              <a:prstGeom prst="ellipse">
                <a:avLst/>
              </a:prstGeom>
              <a:gradFill rotWithShape="1">
                <a:gsLst>
                  <a:gs pos="0">
                    <a:srgbClr val="0000FF"/>
                  </a:gs>
                  <a:gs pos="100000">
                    <a:srgbClr val="00003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86" name="Freeform 13"/>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00FF"/>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sz="1100">
                  <a:solidFill>
                    <a:prstClr val="black"/>
                  </a:solidFill>
                </a:endParaRPr>
              </a:p>
            </p:txBody>
          </p:sp>
        </p:grpSp>
        <p:sp>
          <p:nvSpPr>
            <p:cNvPr id="51" name="Text Box 14"/>
            <p:cNvSpPr txBox="1">
              <a:spLocks noChangeArrowheads="1"/>
            </p:cNvSpPr>
            <p:nvPr/>
          </p:nvSpPr>
          <p:spPr bwMode="auto">
            <a:xfrm>
              <a:off x="3957841" y="1782763"/>
              <a:ext cx="1417436"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dirty="0">
                  <a:solidFill>
                    <a:prstClr val="white"/>
                  </a:solidFill>
                  <a:latin typeface="HGP創英角ｺﾞｼｯｸUB" pitchFamily="50" charset="-128"/>
                  <a:ea typeface="HGP創英角ｺﾞｼｯｸUB" pitchFamily="50" charset="-128"/>
                </a:rPr>
                <a:t> </a:t>
              </a:r>
              <a:r>
                <a:rPr lang="ja-JP" altLang="en-US" sz="1100" dirty="0">
                  <a:solidFill>
                    <a:prstClr val="white"/>
                  </a:solidFill>
                  <a:latin typeface="HGP創英角ｺﾞｼｯｸUB" pitchFamily="50" charset="-128"/>
                  <a:ea typeface="HGP創英角ｺﾞｼｯｸUB" pitchFamily="50" charset="-128"/>
                </a:rPr>
                <a:t>肝</a:t>
              </a:r>
              <a:r>
                <a:rPr lang="ja-JP" altLang="en-US" sz="1100" dirty="0">
                  <a:solidFill>
                    <a:prstClr val="white"/>
                  </a:solidFill>
                  <a:latin typeface="Arial" pitchFamily="34" charset="0"/>
                  <a:ea typeface="HGP創英角ｺﾞｼｯｸUB" pitchFamily="50" charset="-128"/>
                </a:rPr>
                <a:t> </a:t>
              </a:r>
            </a:p>
          </p:txBody>
        </p:sp>
        <p:grpSp>
          <p:nvGrpSpPr>
            <p:cNvPr id="52" name="Group 15"/>
            <p:cNvGrpSpPr>
              <a:grpSpLocks/>
            </p:cNvGrpSpPr>
            <p:nvPr/>
          </p:nvGrpSpPr>
          <p:grpSpPr bwMode="auto">
            <a:xfrm>
              <a:off x="5643563" y="2466975"/>
              <a:ext cx="1612900" cy="1949450"/>
              <a:chOff x="3461" y="1320"/>
              <a:chExt cx="1016" cy="1228"/>
            </a:xfrm>
          </p:grpSpPr>
          <p:grpSp>
            <p:nvGrpSpPr>
              <p:cNvPr id="79" name="Group 16"/>
              <p:cNvGrpSpPr>
                <a:grpSpLocks/>
              </p:cNvGrpSpPr>
              <p:nvPr/>
            </p:nvGrpSpPr>
            <p:grpSpPr bwMode="auto">
              <a:xfrm>
                <a:off x="3461" y="1320"/>
                <a:ext cx="1016" cy="1228"/>
                <a:chOff x="657" y="981"/>
                <a:chExt cx="1016" cy="1228"/>
              </a:xfrm>
            </p:grpSpPr>
            <p:pic>
              <p:nvPicPr>
                <p:cNvPr id="81" name="Picture 1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 y="1974"/>
                  <a:ext cx="70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 name="Group 18"/>
                <p:cNvGrpSpPr>
                  <a:grpSpLocks/>
                </p:cNvGrpSpPr>
                <p:nvPr/>
              </p:nvGrpSpPr>
              <p:grpSpPr bwMode="auto">
                <a:xfrm>
                  <a:off x="657" y="981"/>
                  <a:ext cx="1016" cy="1003"/>
                  <a:chOff x="2016" y="1920"/>
                  <a:chExt cx="1680" cy="1680"/>
                </a:xfrm>
              </p:grpSpPr>
              <p:sp>
                <p:nvSpPr>
                  <p:cNvPr id="83" name="Oval 19"/>
                  <p:cNvSpPr>
                    <a:spLocks noChangeArrowheads="1"/>
                  </p:cNvSpPr>
                  <p:nvPr/>
                </p:nvSpPr>
                <p:spPr bwMode="gray">
                  <a:xfrm>
                    <a:off x="2016" y="1920"/>
                    <a:ext cx="1680" cy="1680"/>
                  </a:xfrm>
                  <a:prstGeom prst="ellipse">
                    <a:avLst/>
                  </a:prstGeom>
                  <a:gradFill rotWithShape="1">
                    <a:gsLst>
                      <a:gs pos="0">
                        <a:srgbClr val="FF0000"/>
                      </a:gs>
                      <a:gs pos="100000">
                        <a:srgbClr val="3E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84" name="Freeform 20"/>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sz="1100">
                      <a:solidFill>
                        <a:prstClr val="black"/>
                      </a:solidFill>
                    </a:endParaRPr>
                  </a:p>
                </p:txBody>
              </p:sp>
            </p:grpSp>
          </p:grpSp>
          <p:sp>
            <p:nvSpPr>
              <p:cNvPr id="80" name="Text Box 21"/>
              <p:cNvSpPr txBox="1">
                <a:spLocks noChangeArrowheads="1"/>
              </p:cNvSpPr>
              <p:nvPr/>
            </p:nvSpPr>
            <p:spPr bwMode="auto">
              <a:xfrm>
                <a:off x="3530" y="1752"/>
                <a:ext cx="89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a:solidFill>
                      <a:prstClr val="white"/>
                    </a:solidFill>
                    <a:latin typeface="HGP創英角ｺﾞｼｯｸUB" pitchFamily="50" charset="-128"/>
                    <a:ea typeface="HGP創英角ｺﾞｼｯｸUB" pitchFamily="50" charset="-128"/>
                  </a:rPr>
                  <a:t> </a:t>
                </a:r>
                <a:r>
                  <a:rPr lang="ja-JP" altLang="en-US" sz="1100">
                    <a:solidFill>
                      <a:prstClr val="white"/>
                    </a:solidFill>
                    <a:latin typeface="HGP創英角ｺﾞｼｯｸUB" pitchFamily="50" charset="-128"/>
                    <a:ea typeface="HGP創英角ｺﾞｼｯｸUB" pitchFamily="50" charset="-128"/>
                  </a:rPr>
                  <a:t>心</a:t>
                </a:r>
                <a:r>
                  <a:rPr lang="ja-JP" altLang="en-US" sz="1100">
                    <a:solidFill>
                      <a:prstClr val="white"/>
                    </a:solidFill>
                    <a:latin typeface="Arial" pitchFamily="34" charset="0"/>
                    <a:ea typeface="HGP創英角ｺﾞｼｯｸUB" pitchFamily="50" charset="-128"/>
                  </a:rPr>
                  <a:t> </a:t>
                </a:r>
              </a:p>
            </p:txBody>
          </p:sp>
        </p:grpSp>
        <p:grpSp>
          <p:nvGrpSpPr>
            <p:cNvPr id="53" name="Group 22"/>
            <p:cNvGrpSpPr>
              <a:grpSpLocks/>
            </p:cNvGrpSpPr>
            <p:nvPr/>
          </p:nvGrpSpPr>
          <p:grpSpPr bwMode="auto">
            <a:xfrm>
              <a:off x="5008563" y="4521200"/>
              <a:ext cx="1612900" cy="1949450"/>
              <a:chOff x="3061" y="2614"/>
              <a:chExt cx="1016" cy="1228"/>
            </a:xfrm>
          </p:grpSpPr>
          <p:grpSp>
            <p:nvGrpSpPr>
              <p:cNvPr id="73" name="Group 23"/>
              <p:cNvGrpSpPr>
                <a:grpSpLocks/>
              </p:cNvGrpSpPr>
              <p:nvPr/>
            </p:nvGrpSpPr>
            <p:grpSpPr bwMode="auto">
              <a:xfrm>
                <a:off x="3061" y="2614"/>
                <a:ext cx="1016" cy="1228"/>
                <a:chOff x="657" y="981"/>
                <a:chExt cx="1016" cy="1228"/>
              </a:xfrm>
            </p:grpSpPr>
            <p:pic>
              <p:nvPicPr>
                <p:cNvPr id="75" name="Picture 2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 y="1974"/>
                  <a:ext cx="70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25"/>
                <p:cNvGrpSpPr>
                  <a:grpSpLocks/>
                </p:cNvGrpSpPr>
                <p:nvPr/>
              </p:nvGrpSpPr>
              <p:grpSpPr bwMode="auto">
                <a:xfrm>
                  <a:off x="657" y="981"/>
                  <a:ext cx="1016" cy="1003"/>
                  <a:chOff x="2016" y="1920"/>
                  <a:chExt cx="1680" cy="1680"/>
                </a:xfrm>
              </p:grpSpPr>
              <p:sp>
                <p:nvSpPr>
                  <p:cNvPr id="77" name="Oval 26"/>
                  <p:cNvSpPr>
                    <a:spLocks noChangeArrowheads="1"/>
                  </p:cNvSpPr>
                  <p:nvPr/>
                </p:nvSpPr>
                <p:spPr bwMode="gray">
                  <a:xfrm>
                    <a:off x="2016" y="1920"/>
                    <a:ext cx="1680" cy="1680"/>
                  </a:xfrm>
                  <a:prstGeom prst="ellipse">
                    <a:avLst/>
                  </a:prstGeom>
                  <a:gradFill rotWithShape="1">
                    <a:gsLst>
                      <a:gs pos="0">
                        <a:srgbClr val="FFFF00"/>
                      </a:gs>
                      <a:gs pos="100000">
                        <a:srgbClr val="3E3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78" name="Freeform 27"/>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sz="1100">
                      <a:solidFill>
                        <a:prstClr val="black"/>
                      </a:solidFill>
                    </a:endParaRPr>
                  </a:p>
                </p:txBody>
              </p:sp>
            </p:grpSp>
          </p:grpSp>
          <p:sp>
            <p:nvSpPr>
              <p:cNvPr id="74" name="Text Box 28"/>
              <p:cNvSpPr txBox="1">
                <a:spLocks noChangeArrowheads="1"/>
              </p:cNvSpPr>
              <p:nvPr/>
            </p:nvSpPr>
            <p:spPr bwMode="auto">
              <a:xfrm>
                <a:off x="3149" y="3024"/>
                <a:ext cx="89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dirty="0">
                    <a:solidFill>
                      <a:prstClr val="white"/>
                    </a:solidFill>
                    <a:latin typeface="HGP創英角ｺﾞｼｯｸUB" pitchFamily="50" charset="-128"/>
                    <a:ea typeface="HGP創英角ｺﾞｼｯｸUB" pitchFamily="50" charset="-128"/>
                  </a:rPr>
                  <a:t> </a:t>
                </a:r>
                <a:r>
                  <a:rPr lang="ja-JP" altLang="en-US" sz="1100" dirty="0">
                    <a:solidFill>
                      <a:prstClr val="white"/>
                    </a:solidFill>
                    <a:latin typeface="HGP創英角ｺﾞｼｯｸUB" pitchFamily="50" charset="-128"/>
                    <a:ea typeface="HGP創英角ｺﾞｼｯｸUB" pitchFamily="50" charset="-128"/>
                  </a:rPr>
                  <a:t>脾</a:t>
                </a:r>
                <a:r>
                  <a:rPr lang="ja-JP" altLang="en-US" sz="1100" dirty="0">
                    <a:solidFill>
                      <a:prstClr val="white"/>
                    </a:solidFill>
                    <a:latin typeface="Arial" pitchFamily="34" charset="0"/>
                    <a:ea typeface="HGP創英角ｺﾞｼｯｸUB" pitchFamily="50" charset="-128"/>
                  </a:rPr>
                  <a:t> </a:t>
                </a:r>
              </a:p>
            </p:txBody>
          </p:sp>
        </p:grpSp>
        <p:grpSp>
          <p:nvGrpSpPr>
            <p:cNvPr id="54" name="Group 29"/>
            <p:cNvGrpSpPr>
              <a:grpSpLocks/>
            </p:cNvGrpSpPr>
            <p:nvPr/>
          </p:nvGrpSpPr>
          <p:grpSpPr bwMode="auto">
            <a:xfrm>
              <a:off x="2633664" y="4521200"/>
              <a:ext cx="1700213" cy="1949450"/>
              <a:chOff x="1565" y="2614"/>
              <a:chExt cx="1071" cy="1228"/>
            </a:xfrm>
          </p:grpSpPr>
          <p:grpSp>
            <p:nvGrpSpPr>
              <p:cNvPr id="67" name="Group 30"/>
              <p:cNvGrpSpPr>
                <a:grpSpLocks/>
              </p:cNvGrpSpPr>
              <p:nvPr/>
            </p:nvGrpSpPr>
            <p:grpSpPr bwMode="auto">
              <a:xfrm>
                <a:off x="1565" y="2614"/>
                <a:ext cx="1016" cy="1228"/>
                <a:chOff x="657" y="981"/>
                <a:chExt cx="1016" cy="1228"/>
              </a:xfrm>
            </p:grpSpPr>
            <p:pic>
              <p:nvPicPr>
                <p:cNvPr id="69" name="Picture 31"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 y="1974"/>
                  <a:ext cx="70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oup 32"/>
                <p:cNvGrpSpPr>
                  <a:grpSpLocks/>
                </p:cNvGrpSpPr>
                <p:nvPr/>
              </p:nvGrpSpPr>
              <p:grpSpPr bwMode="auto">
                <a:xfrm>
                  <a:off x="657" y="981"/>
                  <a:ext cx="1016" cy="1003"/>
                  <a:chOff x="2016" y="1920"/>
                  <a:chExt cx="1680" cy="1680"/>
                </a:xfrm>
              </p:grpSpPr>
              <p:sp>
                <p:nvSpPr>
                  <p:cNvPr id="71" name="Oval 33"/>
                  <p:cNvSpPr>
                    <a:spLocks noChangeArrowheads="1"/>
                  </p:cNvSpPr>
                  <p:nvPr/>
                </p:nvSpPr>
                <p:spPr bwMode="gray">
                  <a:xfrm>
                    <a:off x="2016" y="1920"/>
                    <a:ext cx="1680" cy="1680"/>
                  </a:xfrm>
                  <a:prstGeom prst="ellipse">
                    <a:avLst/>
                  </a:prstGeom>
                  <a:gradFill rotWithShape="1">
                    <a:gsLst>
                      <a:gs pos="0">
                        <a:srgbClr val="EAEAEA"/>
                      </a:gs>
                      <a:gs pos="100000">
                        <a:srgbClr val="39393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72" name="Freeform 34"/>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EAEAEA"/>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sz="1100">
                      <a:solidFill>
                        <a:prstClr val="black"/>
                      </a:solidFill>
                    </a:endParaRPr>
                  </a:p>
                </p:txBody>
              </p:sp>
            </p:grpSp>
          </p:grpSp>
          <p:sp>
            <p:nvSpPr>
              <p:cNvPr id="68" name="Text Box 35"/>
              <p:cNvSpPr txBox="1">
                <a:spLocks noChangeArrowheads="1"/>
              </p:cNvSpPr>
              <p:nvPr/>
            </p:nvSpPr>
            <p:spPr bwMode="auto">
              <a:xfrm>
                <a:off x="1743" y="3017"/>
                <a:ext cx="89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dirty="0">
                    <a:solidFill>
                      <a:prstClr val="white"/>
                    </a:solidFill>
                    <a:latin typeface="HGP創英角ｺﾞｼｯｸUB" pitchFamily="50" charset="-128"/>
                    <a:ea typeface="HGP創英角ｺﾞｼｯｸUB" pitchFamily="50" charset="-128"/>
                  </a:rPr>
                  <a:t> </a:t>
                </a:r>
                <a:r>
                  <a:rPr lang="ja-JP" altLang="en-US" sz="1100" dirty="0">
                    <a:solidFill>
                      <a:prstClr val="white"/>
                    </a:solidFill>
                    <a:latin typeface="HGP創英角ｺﾞｼｯｸUB" pitchFamily="50" charset="-128"/>
                    <a:ea typeface="HGP創英角ｺﾞｼｯｸUB" pitchFamily="50" charset="-128"/>
                  </a:rPr>
                  <a:t>肺</a:t>
                </a:r>
                <a:r>
                  <a:rPr lang="ja-JP" altLang="en-US" sz="1100" dirty="0">
                    <a:solidFill>
                      <a:prstClr val="white"/>
                    </a:solidFill>
                    <a:latin typeface="Arial" pitchFamily="34" charset="0"/>
                    <a:ea typeface="HGP創英角ｺﾞｼｯｸUB" pitchFamily="50" charset="-128"/>
                  </a:rPr>
                  <a:t> </a:t>
                </a:r>
              </a:p>
            </p:txBody>
          </p:sp>
        </p:grpSp>
        <p:grpSp>
          <p:nvGrpSpPr>
            <p:cNvPr id="55" name="Group 36"/>
            <p:cNvGrpSpPr>
              <a:grpSpLocks/>
            </p:cNvGrpSpPr>
            <p:nvPr/>
          </p:nvGrpSpPr>
          <p:grpSpPr bwMode="auto">
            <a:xfrm>
              <a:off x="1951038" y="2466975"/>
              <a:ext cx="1612900" cy="1949450"/>
              <a:chOff x="1135" y="1320"/>
              <a:chExt cx="1016" cy="1228"/>
            </a:xfrm>
          </p:grpSpPr>
          <p:grpSp>
            <p:nvGrpSpPr>
              <p:cNvPr id="61" name="Group 37"/>
              <p:cNvGrpSpPr>
                <a:grpSpLocks/>
              </p:cNvGrpSpPr>
              <p:nvPr/>
            </p:nvGrpSpPr>
            <p:grpSpPr bwMode="auto">
              <a:xfrm>
                <a:off x="1135" y="1320"/>
                <a:ext cx="1016" cy="1228"/>
                <a:chOff x="657" y="981"/>
                <a:chExt cx="1016" cy="1228"/>
              </a:xfrm>
            </p:grpSpPr>
            <p:pic>
              <p:nvPicPr>
                <p:cNvPr id="63" name="Picture 3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 y="1974"/>
                  <a:ext cx="70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39"/>
                <p:cNvGrpSpPr>
                  <a:grpSpLocks/>
                </p:cNvGrpSpPr>
                <p:nvPr/>
              </p:nvGrpSpPr>
              <p:grpSpPr bwMode="auto">
                <a:xfrm>
                  <a:off x="657" y="981"/>
                  <a:ext cx="1016" cy="1003"/>
                  <a:chOff x="2016" y="1920"/>
                  <a:chExt cx="1680" cy="1680"/>
                </a:xfrm>
              </p:grpSpPr>
              <p:sp>
                <p:nvSpPr>
                  <p:cNvPr id="65" name="Oval 40"/>
                  <p:cNvSpPr>
                    <a:spLocks noChangeArrowheads="1"/>
                  </p:cNvSpPr>
                  <p:nvPr/>
                </p:nvSpPr>
                <p:spPr bwMode="gray">
                  <a:xfrm>
                    <a:off x="2016" y="1920"/>
                    <a:ext cx="1680" cy="1680"/>
                  </a:xfrm>
                  <a:prstGeom prst="ellipse">
                    <a:avLst/>
                  </a:prstGeom>
                  <a:gradFill rotWithShape="1">
                    <a:gsLst>
                      <a:gs pos="0">
                        <a:srgbClr val="4D4D4D"/>
                      </a:gs>
                      <a:gs pos="100000">
                        <a:srgbClr val="13131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sz="1100" b="1">
                      <a:solidFill>
                        <a:prstClr val="black"/>
                      </a:solidFill>
                      <a:latin typeface="Arial" pitchFamily="34" charset="0"/>
                      <a:ea typeface="HGP創英角ｺﾞｼｯｸUB" pitchFamily="50" charset="-128"/>
                    </a:endParaRPr>
                  </a:p>
                </p:txBody>
              </p:sp>
              <p:sp>
                <p:nvSpPr>
                  <p:cNvPr id="66" name="Freeform 41"/>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4D4D4D"/>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sz="1100">
                      <a:solidFill>
                        <a:prstClr val="black"/>
                      </a:solidFill>
                    </a:endParaRPr>
                  </a:p>
                </p:txBody>
              </p:sp>
            </p:grpSp>
          </p:grpSp>
          <p:sp>
            <p:nvSpPr>
              <p:cNvPr id="62" name="Text Box 42"/>
              <p:cNvSpPr txBox="1">
                <a:spLocks noChangeArrowheads="1"/>
              </p:cNvSpPr>
              <p:nvPr/>
            </p:nvSpPr>
            <p:spPr bwMode="auto">
              <a:xfrm>
                <a:off x="1218" y="1717"/>
                <a:ext cx="89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a:solidFill>
                      <a:prstClr val="white"/>
                    </a:solidFill>
                    <a:latin typeface="HGP創英角ｺﾞｼｯｸUB" pitchFamily="50" charset="-128"/>
                    <a:ea typeface="HGP創英角ｺﾞｼｯｸUB" pitchFamily="50" charset="-128"/>
                  </a:rPr>
                  <a:t> </a:t>
                </a:r>
                <a:r>
                  <a:rPr lang="ja-JP" altLang="en-US" sz="1100">
                    <a:solidFill>
                      <a:prstClr val="white"/>
                    </a:solidFill>
                    <a:latin typeface="HGP創英角ｺﾞｼｯｸUB" pitchFamily="50" charset="-128"/>
                    <a:ea typeface="HGP創英角ｺﾞｼｯｸUB" pitchFamily="50" charset="-128"/>
                  </a:rPr>
                  <a:t>腎</a:t>
                </a:r>
                <a:r>
                  <a:rPr lang="ja-JP" altLang="en-US" sz="1100">
                    <a:solidFill>
                      <a:prstClr val="white"/>
                    </a:solidFill>
                    <a:latin typeface="Arial" pitchFamily="34" charset="0"/>
                    <a:ea typeface="HGP創英角ｺﾞｼｯｸUB" pitchFamily="50" charset="-128"/>
                  </a:rPr>
                  <a:t> </a:t>
                </a:r>
              </a:p>
            </p:txBody>
          </p:sp>
        </p:grpSp>
        <p:sp>
          <p:nvSpPr>
            <p:cNvPr id="56" name="Text Box 43"/>
            <p:cNvSpPr txBox="1">
              <a:spLocks noChangeArrowheads="1"/>
            </p:cNvSpPr>
            <p:nvPr/>
          </p:nvSpPr>
          <p:spPr bwMode="auto">
            <a:xfrm>
              <a:off x="3727722" y="961309"/>
              <a:ext cx="1765985"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100" dirty="0">
                  <a:solidFill>
                    <a:prstClr val="black"/>
                  </a:solidFill>
                  <a:latin typeface="Arial" pitchFamily="34" charset="0"/>
                  <a:ea typeface="HGP創英角ｺﾞｼｯｸUB" pitchFamily="50" charset="-128"/>
                </a:rPr>
                <a:t>　木　</a:t>
              </a:r>
            </a:p>
          </p:txBody>
        </p:sp>
        <p:sp>
          <p:nvSpPr>
            <p:cNvPr id="57" name="Text Box 44"/>
            <p:cNvSpPr txBox="1">
              <a:spLocks noChangeArrowheads="1"/>
            </p:cNvSpPr>
            <p:nvPr/>
          </p:nvSpPr>
          <p:spPr bwMode="auto">
            <a:xfrm>
              <a:off x="5603305" y="2466975"/>
              <a:ext cx="1765985"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100" dirty="0">
                  <a:solidFill>
                    <a:prstClr val="black"/>
                  </a:solidFill>
                  <a:latin typeface="Arial" pitchFamily="34" charset="0"/>
                  <a:ea typeface="HGP創英角ｺﾞｼｯｸUB" pitchFamily="50" charset="-128"/>
                </a:rPr>
                <a:t>　火　</a:t>
              </a:r>
            </a:p>
          </p:txBody>
        </p:sp>
        <p:sp>
          <p:nvSpPr>
            <p:cNvPr id="58" name="Text Box 45"/>
            <p:cNvSpPr txBox="1">
              <a:spLocks noChangeArrowheads="1"/>
            </p:cNvSpPr>
            <p:nvPr/>
          </p:nvSpPr>
          <p:spPr bwMode="auto">
            <a:xfrm>
              <a:off x="5029110" y="4513209"/>
              <a:ext cx="1765985"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100" dirty="0">
                  <a:solidFill>
                    <a:prstClr val="black"/>
                  </a:solidFill>
                  <a:latin typeface="Arial" pitchFamily="34" charset="0"/>
                  <a:ea typeface="HGP創英角ｺﾞｼｯｸUB" pitchFamily="50" charset="-128"/>
                </a:rPr>
                <a:t>　土　</a:t>
              </a:r>
            </a:p>
          </p:txBody>
        </p:sp>
        <p:sp>
          <p:nvSpPr>
            <p:cNvPr id="59" name="Text Box 46"/>
            <p:cNvSpPr txBox="1">
              <a:spLocks noChangeArrowheads="1"/>
            </p:cNvSpPr>
            <p:nvPr/>
          </p:nvSpPr>
          <p:spPr bwMode="auto">
            <a:xfrm>
              <a:off x="2667542" y="4547737"/>
              <a:ext cx="1765985"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100" dirty="0">
                  <a:solidFill>
                    <a:prstClr val="black"/>
                  </a:solidFill>
                  <a:latin typeface="Arial" pitchFamily="34" charset="0"/>
                  <a:ea typeface="HGP創英角ｺﾞｼｯｸUB" pitchFamily="50" charset="-128"/>
                </a:rPr>
                <a:t>　金　</a:t>
              </a:r>
            </a:p>
          </p:txBody>
        </p:sp>
        <p:sp>
          <p:nvSpPr>
            <p:cNvPr id="60" name="Text Box 47"/>
            <p:cNvSpPr txBox="1">
              <a:spLocks noChangeArrowheads="1"/>
            </p:cNvSpPr>
            <p:nvPr/>
          </p:nvSpPr>
          <p:spPr bwMode="auto">
            <a:xfrm>
              <a:off x="1951039" y="2493511"/>
              <a:ext cx="1765985" cy="10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100" dirty="0">
                  <a:solidFill>
                    <a:prstClr val="black"/>
                  </a:solidFill>
                  <a:latin typeface="Arial" pitchFamily="34" charset="0"/>
                  <a:ea typeface="HGP創英角ｺﾞｼｯｸUB" pitchFamily="50" charset="-128"/>
                </a:rPr>
                <a:t>　水　</a:t>
              </a:r>
            </a:p>
          </p:txBody>
        </p:sp>
      </p:grpSp>
      <p:sp>
        <p:nvSpPr>
          <p:cNvPr id="95" name="テキスト ボックス 94"/>
          <p:cNvSpPr txBox="1"/>
          <p:nvPr/>
        </p:nvSpPr>
        <p:spPr>
          <a:xfrm>
            <a:off x="662465" y="6072292"/>
            <a:ext cx="646331" cy="369332"/>
          </a:xfrm>
          <a:prstGeom prst="rect">
            <a:avLst/>
          </a:prstGeom>
          <a:noFill/>
        </p:spPr>
        <p:txBody>
          <a:bodyPr wrap="none" rtlCol="0">
            <a:spAutoFit/>
          </a:bodyPr>
          <a:lstStyle/>
          <a:p>
            <a:r>
              <a:rPr lang="ja-JP" altLang="en-US" dirty="0">
                <a:solidFill>
                  <a:prstClr val="black"/>
                </a:solidFill>
              </a:rPr>
              <a:t>五臓</a:t>
            </a:r>
          </a:p>
        </p:txBody>
      </p:sp>
      <p:sp>
        <p:nvSpPr>
          <p:cNvPr id="124" name="テキスト ボックス 123"/>
          <p:cNvSpPr txBox="1"/>
          <p:nvPr/>
        </p:nvSpPr>
        <p:spPr>
          <a:xfrm>
            <a:off x="5508171" y="1968500"/>
            <a:ext cx="553998" cy="1893553"/>
          </a:xfrm>
          <a:prstGeom prst="rect">
            <a:avLst/>
          </a:prstGeom>
          <a:noFill/>
        </p:spPr>
        <p:txBody>
          <a:bodyPr vert="eaVert" wrap="square" rtlCol="0">
            <a:spAutoFit/>
          </a:bodyPr>
          <a:lstStyle/>
          <a:p>
            <a:r>
              <a:rPr lang="ja-JP" altLang="en-US" sz="1200" b="1" dirty="0">
                <a:solidFill>
                  <a:prstClr val="black"/>
                </a:solidFill>
              </a:rPr>
              <a:t>自他覚的な所見の総合から得られる症状の複合体</a:t>
            </a:r>
          </a:p>
        </p:txBody>
      </p:sp>
    </p:spTree>
    <p:extLst>
      <p:ext uri="{BB962C8B-B14F-4D97-AF65-F5344CB8AC3E}">
        <p14:creationId xmlns:p14="http://schemas.microsoft.com/office/powerpoint/2010/main" val="34244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8216" y="332656"/>
            <a:ext cx="8229600" cy="652934"/>
          </a:xfrm>
        </p:spPr>
        <p:txBody>
          <a:bodyPr>
            <a:normAutofit fontScale="90000"/>
          </a:bodyPr>
          <a:lstStyle/>
          <a:p>
            <a:r>
              <a:rPr kumimoji="1" lang="ja-JP" altLang="en-US"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西洋医学と漢方医学の特徴</a:t>
            </a:r>
          </a:p>
        </p:txBody>
      </p:sp>
      <p:sp>
        <p:nvSpPr>
          <p:cNvPr id="3" name="スライド番号プレースホルダー 2"/>
          <p:cNvSpPr>
            <a:spLocks noGrp="1"/>
          </p:cNvSpPr>
          <p:nvPr>
            <p:ph type="sldNum" sz="quarter" idx="12"/>
          </p:nvPr>
        </p:nvSpPr>
        <p:spPr/>
        <p:txBody>
          <a:bodyPr/>
          <a:lstStyle/>
          <a:p>
            <a:fld id="{F2A7A635-D6D9-4912-AAEC-E9EDE6A96C96}" type="slidenum">
              <a:rPr lang="ja-JP" altLang="en-US" smtClean="0">
                <a:solidFill>
                  <a:prstClr val="black">
                    <a:tint val="75000"/>
                  </a:prstClr>
                </a:solidFill>
              </a:rPr>
              <a:pPr/>
              <a:t>13</a:t>
            </a:fld>
            <a:endParaRPr lang="ja-JP" altLang="en-US">
              <a:solidFill>
                <a:prstClr val="black">
                  <a:tint val="75000"/>
                </a:prstClr>
              </a:solidFill>
            </a:endParaRPr>
          </a:p>
        </p:txBody>
      </p:sp>
      <p:grpSp>
        <p:nvGrpSpPr>
          <p:cNvPr id="4" name="グループ化 3"/>
          <p:cNvGrpSpPr/>
          <p:nvPr/>
        </p:nvGrpSpPr>
        <p:grpSpPr>
          <a:xfrm>
            <a:off x="358216" y="1273224"/>
            <a:ext cx="8472487" cy="5232400"/>
            <a:chOff x="344487" y="1074738"/>
            <a:chExt cx="8472487" cy="5232400"/>
          </a:xfrm>
        </p:grpSpPr>
        <p:sp>
          <p:nvSpPr>
            <p:cNvPr id="5" name="Rectangle 2"/>
            <p:cNvSpPr>
              <a:spLocks noChangeArrowheads="1"/>
            </p:cNvSpPr>
            <p:nvPr/>
          </p:nvSpPr>
          <p:spPr bwMode="auto">
            <a:xfrm>
              <a:off x="344487" y="1074738"/>
              <a:ext cx="8472487" cy="5232400"/>
            </a:xfrm>
            <a:prstGeom prst="rect">
              <a:avLst/>
            </a:prstGeom>
            <a:solidFill>
              <a:srgbClr val="006666"/>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lstStyle/>
            <a:p>
              <a:pPr eaLnBrk="0" hangingPunct="0">
                <a:defRPr/>
              </a:pPr>
              <a:r>
                <a:rPr lang="ja-JP" altLang="en-US" sz="2800" dirty="0">
                  <a:solidFill>
                    <a:prstClr val="white"/>
                  </a:solidFill>
                  <a:effectLst>
                    <a:outerShdw blurRad="38100" dist="38100" dir="2700000" algn="tl">
                      <a:srgbClr val="000000"/>
                    </a:outerShdw>
                  </a:effectLst>
                  <a:latin typeface="HGP創英角ｺﾞｼｯｸUB" pitchFamily="50" charset="-128"/>
                  <a:ea typeface="HGP創英角ｺﾞｼｯｸUB" pitchFamily="50" charset="-128"/>
                </a:rPr>
                <a:t>　　　　　　治　療　体　系　　　　　　　　　　　特　徴</a:t>
              </a:r>
            </a:p>
          </p:txBody>
        </p:sp>
        <p:sp>
          <p:nvSpPr>
            <p:cNvPr id="6" name="Rectangle 3"/>
            <p:cNvSpPr>
              <a:spLocks noChangeArrowheads="1"/>
            </p:cNvSpPr>
            <p:nvPr/>
          </p:nvSpPr>
          <p:spPr bwMode="auto">
            <a:xfrm>
              <a:off x="468313" y="4005263"/>
              <a:ext cx="8224837" cy="2219325"/>
            </a:xfrm>
            <a:prstGeom prst="rect">
              <a:avLst/>
            </a:prstGeom>
            <a:solidFill>
              <a:srgbClr val="FFCC99"/>
            </a:solidFill>
            <a:ln>
              <a:noFill/>
            </a:ln>
            <a:effectLst>
              <a:prstShdw prst="shdw18" dist="17961" dir="13500000">
                <a:srgbClr val="FFCC99">
                  <a:gamma/>
                  <a:shade val="60000"/>
                  <a:invGamma/>
                </a:srgbClr>
              </a:prst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eaVert" wrap="none" anchor="b"/>
            <a:lstStyle/>
            <a:p>
              <a:pPr algn="ctr">
                <a:defRPr/>
              </a:pPr>
              <a:r>
                <a:rPr lang="ja-JP" altLang="en-US" sz="28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漢方医学</a:t>
              </a:r>
            </a:p>
          </p:txBody>
        </p:sp>
        <p:sp>
          <p:nvSpPr>
            <p:cNvPr id="7" name="Rectangle 4"/>
            <p:cNvSpPr>
              <a:spLocks noChangeArrowheads="1"/>
            </p:cNvSpPr>
            <p:nvPr/>
          </p:nvSpPr>
          <p:spPr bwMode="auto">
            <a:xfrm>
              <a:off x="468313" y="1652588"/>
              <a:ext cx="8224837" cy="2219325"/>
            </a:xfrm>
            <a:prstGeom prst="rect">
              <a:avLst/>
            </a:prstGeom>
            <a:solidFill>
              <a:srgbClr val="66CCFF"/>
            </a:solidFill>
            <a:ln>
              <a:noFill/>
            </a:ln>
            <a:effectLst>
              <a:prstShdw prst="shdw18" dist="17961" dir="13500000">
                <a:srgbClr val="66CCFF">
                  <a:gamma/>
                  <a:shade val="60000"/>
                  <a:invGamma/>
                </a:srgbClr>
              </a:prst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eaVert" wrap="none" anchor="b"/>
            <a:lstStyle/>
            <a:p>
              <a:pPr algn="ctr">
                <a:defRPr/>
              </a:pPr>
              <a:r>
                <a:rPr lang="ja-JP" altLang="en-US" sz="28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西洋医学</a:t>
              </a:r>
            </a:p>
          </p:txBody>
        </p:sp>
        <p:sp>
          <p:nvSpPr>
            <p:cNvPr id="8" name="AutoShape 6"/>
            <p:cNvSpPr>
              <a:spLocks noChangeArrowheads="1"/>
            </p:cNvSpPr>
            <p:nvPr/>
          </p:nvSpPr>
          <p:spPr bwMode="auto">
            <a:xfrm>
              <a:off x="1085850" y="1706563"/>
              <a:ext cx="4494213" cy="2082800"/>
            </a:xfrm>
            <a:prstGeom prst="roundRect">
              <a:avLst>
                <a:gd name="adj" fmla="val 8412"/>
              </a:avLst>
            </a:prstGeom>
            <a:gradFill rotWithShape="0">
              <a:gsLst>
                <a:gs pos="0">
                  <a:srgbClr val="C9FFE4"/>
                </a:gs>
                <a:gs pos="50000">
                  <a:srgbClr val="C9FFE4">
                    <a:gamma/>
                    <a:tint val="38039"/>
                    <a:invGamma/>
                  </a:srgbClr>
                </a:gs>
                <a:gs pos="100000">
                  <a:srgbClr val="C9FFE4"/>
                </a:gs>
              </a:gsLst>
              <a:lin ang="5400000" scaled="1"/>
            </a:gradFill>
            <a:ln w="9525">
              <a:solidFill>
                <a:schemeClr val="bg1"/>
              </a:solidFill>
              <a:round/>
              <a:headEnd/>
              <a:tailEnd/>
            </a:ln>
            <a:effectLst>
              <a:prstShdw prst="shdw17" dist="17961" dir="2700000">
                <a:schemeClr val="bg1">
                  <a:gamma/>
                  <a:shade val="60000"/>
                  <a:invGamma/>
                </a:schemeClr>
              </a:prstShdw>
            </a:effectLst>
          </p:spPr>
          <p:txBody>
            <a:bodyPr wrap="none" anchor="ctr"/>
            <a:lstStyle/>
            <a:p>
              <a:pPr eaLnBrk="0" hangingPunct="0">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種々の検査 </a:t>
              </a:r>
            </a:p>
            <a:p>
              <a:pPr eaLnBrk="0" hangingPunct="0">
                <a:defRPr/>
              </a:pPr>
              <a:r>
                <a:rPr lang="ja-JP" altLang="en-US" sz="8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a:t>
              </a:r>
            </a:p>
            <a:p>
              <a:pPr eaLnBrk="0" hangingPunct="0">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　検査結果判明</a:t>
              </a:r>
            </a:p>
            <a:p>
              <a:pPr eaLnBrk="0" hangingPunct="0">
                <a:defRPr/>
              </a:pPr>
              <a:endParaRPr lang="ja-JP" altLang="en-US" sz="8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0" hangingPunct="0">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　病名の決定</a:t>
              </a:r>
            </a:p>
            <a:p>
              <a:pPr eaLnBrk="0" hangingPunct="0">
                <a:defRPr/>
              </a:pPr>
              <a:endParaRPr lang="ja-JP" altLang="en-US" sz="8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0" hangingPunct="0">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　治  療  開  始</a:t>
              </a:r>
            </a:p>
          </p:txBody>
        </p:sp>
        <p:sp>
          <p:nvSpPr>
            <p:cNvPr id="9" name="AutoShape 7"/>
            <p:cNvSpPr>
              <a:spLocks noChangeArrowheads="1"/>
            </p:cNvSpPr>
            <p:nvPr/>
          </p:nvSpPr>
          <p:spPr bwMode="auto">
            <a:xfrm>
              <a:off x="1085850" y="4059238"/>
              <a:ext cx="4494213" cy="2082800"/>
            </a:xfrm>
            <a:prstGeom prst="roundRect">
              <a:avLst>
                <a:gd name="adj" fmla="val 7032"/>
              </a:avLst>
            </a:prstGeom>
            <a:gradFill rotWithShape="0">
              <a:gsLst>
                <a:gs pos="0">
                  <a:srgbClr val="FFCCFF"/>
                </a:gs>
                <a:gs pos="50000">
                  <a:srgbClr val="FFCCFF">
                    <a:gamma/>
                    <a:tint val="50196"/>
                    <a:invGamma/>
                  </a:srgbClr>
                </a:gs>
                <a:gs pos="100000">
                  <a:srgbClr val="FFCCFF"/>
                </a:gs>
              </a:gsLst>
              <a:lin ang="5400000" scaled="1"/>
            </a:gradFill>
            <a:ln w="9525">
              <a:solidFill>
                <a:schemeClr val="bg1"/>
              </a:solidFill>
              <a:round/>
              <a:headEnd/>
              <a:tailEnd/>
            </a:ln>
            <a:effectLst>
              <a:prstShdw prst="shdw17" dist="17961" dir="2700000">
                <a:schemeClr val="bg1">
                  <a:gamma/>
                  <a:shade val="60000"/>
                  <a:invGamma/>
                </a:schemeClr>
              </a:prstShdw>
            </a:effectLst>
          </p:spPr>
          <p:txBody>
            <a:bodyPr wrap="none" anchor="ctr"/>
            <a:lstStyle/>
            <a:p>
              <a:pPr eaLnBrk="0" fontAlgn="ctr" hangingPunct="0">
                <a:defRPr/>
              </a:pPr>
              <a:endParaRPr lang="en-US" altLang="ja-JP" sz="1000"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0" fontAlgn="ctr" hangingPunct="0">
                <a:defRPr/>
              </a:pP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四    診</a:t>
              </a:r>
            </a:p>
            <a:p>
              <a:pPr eaLnBrk="0" fontAlgn="ctr" hangingPunct="0">
                <a:defRPr/>
              </a:pP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（望診・聞診・問診・切診）</a:t>
              </a:r>
            </a:p>
            <a:p>
              <a:pPr eaLnBrk="0" fontAlgn="ctr" hangingPunct="0">
                <a:defRPr/>
              </a:pPr>
              <a:r>
                <a:rPr lang="ja-JP" altLang="en-US" sz="800"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a:t>
              </a:r>
            </a:p>
            <a:p>
              <a:pPr eaLnBrk="0" fontAlgn="ctr" hangingPunct="0">
                <a:defRPr/>
              </a:pP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　“   </a:t>
              </a:r>
              <a:r>
                <a:rPr lang="ja-JP" altLang="en-US" dirty="0">
                  <a:solidFill>
                    <a:srgbClr val="FF0000"/>
                  </a:solidFill>
                  <a:latin typeface="HGP創英角ｺﾞｼｯｸUB" pitchFamily="50" charset="-128"/>
                  <a:ea typeface="HGP創英角ｺﾞｼｯｸUB" pitchFamily="50" charset="-128"/>
                </a:rPr>
                <a:t>証</a:t>
              </a: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”決定</a:t>
              </a:r>
            </a:p>
            <a:p>
              <a:pPr eaLnBrk="0" fontAlgn="ctr" hangingPunct="0">
                <a:defRPr/>
              </a:pPr>
              <a:r>
                <a:rPr lang="ja-JP" altLang="en-US" sz="800"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a:t>
              </a:r>
            </a:p>
            <a:p>
              <a:pPr eaLnBrk="0" fontAlgn="ctr" hangingPunct="0">
                <a:defRPr/>
              </a:pPr>
              <a:r>
                <a:rPr lang="ja-JP" altLang="en-US" dirty="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　　　　　　　　　→　治  療  開  始</a:t>
              </a:r>
            </a:p>
          </p:txBody>
        </p:sp>
        <p:sp>
          <p:nvSpPr>
            <p:cNvPr id="10" name="AutoShape 8"/>
            <p:cNvSpPr>
              <a:spLocks noChangeArrowheads="1"/>
            </p:cNvSpPr>
            <p:nvPr/>
          </p:nvSpPr>
          <p:spPr bwMode="auto">
            <a:xfrm>
              <a:off x="5657850" y="1706563"/>
              <a:ext cx="2952750" cy="2076450"/>
            </a:xfrm>
            <a:prstGeom prst="roundRect">
              <a:avLst>
                <a:gd name="adj" fmla="val 7032"/>
              </a:avLst>
            </a:prstGeom>
            <a:gradFill rotWithShape="0">
              <a:gsLst>
                <a:gs pos="0">
                  <a:srgbClr val="C9FFE4"/>
                </a:gs>
                <a:gs pos="50000">
                  <a:srgbClr val="C9FFE4">
                    <a:gamma/>
                    <a:tint val="38039"/>
                    <a:invGamma/>
                  </a:srgbClr>
                </a:gs>
                <a:gs pos="100000">
                  <a:srgbClr val="C9FFE4"/>
                </a:gs>
              </a:gsLst>
              <a:lin ang="5400000" scaled="1"/>
            </a:gradFill>
            <a:ln w="9525">
              <a:solidFill>
                <a:schemeClr val="bg1"/>
              </a:solidFill>
              <a:round/>
              <a:headEnd/>
              <a:tailEnd/>
            </a:ln>
            <a:effectLst>
              <a:prstShdw prst="shdw17" dist="17961" dir="2700000">
                <a:schemeClr val="bg1">
                  <a:gamma/>
                  <a:shade val="60000"/>
                  <a:invGamma/>
                </a:schemeClr>
              </a:prstShdw>
            </a:effectLst>
          </p:spPr>
          <p:txBody>
            <a:bodyPr wrap="none" anchor="ctr"/>
            <a:lstStyle/>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一つの症状や病気に</a:t>
              </a:r>
            </a:p>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対する直接的な治療</a:t>
              </a:r>
              <a:endParaRPr lang="ja-JP" altLang="en-US" sz="20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0" hangingPunct="0">
                <a:lnSpc>
                  <a:spcPct val="120000"/>
                </a:lnSpc>
                <a:defRPr/>
              </a:pPr>
              <a:r>
                <a:rPr lang="ja-JP" altLang="en-US" sz="20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・感染症の菌を殺す</a:t>
              </a:r>
            </a:p>
            <a:p>
              <a:pPr eaLnBrk="0" hangingPunct="0">
                <a:lnSpc>
                  <a:spcPct val="120000"/>
                </a:lnSpc>
                <a:defRPr/>
              </a:pPr>
              <a:r>
                <a:rPr lang="ja-JP" altLang="en-US" sz="20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・熱や痛みを取る　　</a:t>
              </a:r>
            </a:p>
            <a:p>
              <a:pPr eaLnBrk="0" hangingPunct="0">
                <a:lnSpc>
                  <a:spcPct val="120000"/>
                </a:lnSpc>
                <a:defRPr/>
              </a:pPr>
              <a:r>
                <a:rPr lang="ja-JP" altLang="en-US" sz="2000">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・血圧を下げる　など</a:t>
              </a:r>
            </a:p>
          </p:txBody>
        </p:sp>
        <p:sp>
          <p:nvSpPr>
            <p:cNvPr id="11" name="AutoShape 9"/>
            <p:cNvSpPr>
              <a:spLocks noChangeArrowheads="1"/>
            </p:cNvSpPr>
            <p:nvPr/>
          </p:nvSpPr>
          <p:spPr bwMode="auto">
            <a:xfrm>
              <a:off x="5657850" y="4059238"/>
              <a:ext cx="2952750" cy="2076450"/>
            </a:xfrm>
            <a:prstGeom prst="roundRect">
              <a:avLst>
                <a:gd name="adj" fmla="val 8412"/>
              </a:avLst>
            </a:prstGeom>
            <a:gradFill rotWithShape="1">
              <a:gsLst>
                <a:gs pos="0">
                  <a:srgbClr val="FFCCFF"/>
                </a:gs>
                <a:gs pos="50000">
                  <a:srgbClr val="FFCCFF">
                    <a:gamma/>
                    <a:tint val="41176"/>
                    <a:invGamma/>
                  </a:srgbClr>
                </a:gs>
                <a:gs pos="100000">
                  <a:srgbClr val="FFCCFF"/>
                </a:gs>
              </a:gsLst>
              <a:lin ang="5400000" scaled="1"/>
            </a:gradFill>
            <a:ln w="9525">
              <a:solidFill>
                <a:schemeClr val="bg1"/>
              </a:solidFill>
              <a:round/>
              <a:headEnd/>
              <a:tailEnd/>
            </a:ln>
            <a:effectLst>
              <a:prstShdw prst="shdw17" dist="17961" dir="2700000">
                <a:schemeClr val="bg1">
                  <a:gamma/>
                  <a:shade val="60000"/>
                  <a:invGamma/>
                </a:schemeClr>
              </a:prstShdw>
            </a:effectLst>
          </p:spPr>
          <p:txBody>
            <a:bodyPr wrap="none" anchor="ctr"/>
            <a:lstStyle/>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慢性的な病気や</a:t>
              </a:r>
            </a:p>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全身的な病気の治療</a:t>
              </a:r>
            </a:p>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複雑・多彩な症状に</a:t>
              </a:r>
            </a:p>
            <a:p>
              <a:pPr eaLnBrk="0" hangingPunct="0">
                <a:lnSpc>
                  <a:spcPct val="120000"/>
                </a:lnSpc>
                <a:defRPr/>
              </a:pPr>
              <a:r>
                <a:rPr lang="ja-JP" altLang="en-US">
                  <a:solidFill>
                    <a:prstClr val="black"/>
                  </a:solidFill>
                  <a:effectLst>
                    <a:outerShdw blurRad="38100" dist="38100" dir="2700000" algn="tl">
                      <a:srgbClr val="FFFFFF"/>
                    </a:outerShdw>
                  </a:effectLst>
                  <a:latin typeface="HGP創英角ｺﾞｼｯｸUB" pitchFamily="50" charset="-128"/>
                  <a:ea typeface="HGP創英角ｺﾞｼｯｸUB" pitchFamily="50" charset="-128"/>
                </a:rPr>
                <a:t>効果を発揮</a:t>
              </a:r>
            </a:p>
          </p:txBody>
        </p:sp>
      </p:grpSp>
      <p:sp>
        <p:nvSpPr>
          <p:cNvPr id="12" name="正方形/長方形 11"/>
          <p:cNvSpPr/>
          <p:nvPr/>
        </p:nvSpPr>
        <p:spPr>
          <a:xfrm rot="20601014">
            <a:off x="3215716" y="4791323"/>
            <a:ext cx="2757486" cy="707886"/>
          </a:xfrm>
          <a:prstGeom prst="rect">
            <a:avLst/>
          </a:prstGeom>
          <a:noFill/>
        </p:spPr>
        <p:txBody>
          <a:bodyPr wrap="none" lIns="91440" tIns="45720" rIns="91440" bIns="45720">
            <a:spAutoFit/>
          </a:bodyPr>
          <a:lstStyle/>
          <a:p>
            <a:pPr algn="ctr"/>
            <a:r>
              <a:rPr lang="ja-JP" altLang="en-US" sz="4000" b="1" dirty="0">
                <a:ln w="9525">
                  <a:solidFill>
                    <a:prstClr val="white"/>
                  </a:solidFill>
                  <a:prstDash val="solid"/>
                </a:ln>
                <a:solidFill>
                  <a:srgbClr val="FE14DD"/>
                </a:solidFill>
                <a:effectLst>
                  <a:outerShdw blurRad="12700" dist="38100" dir="2700000" algn="tl" rotWithShape="0">
                    <a:srgbClr val="4472C4">
                      <a:lumMod val="60000"/>
                      <a:lumOff val="40000"/>
                    </a:srgbClr>
                  </a:outerShdw>
                </a:effectLst>
              </a:rPr>
              <a:t>⇔病名漢方</a:t>
            </a:r>
          </a:p>
        </p:txBody>
      </p:sp>
    </p:spTree>
    <p:extLst>
      <p:ext uri="{BB962C8B-B14F-4D97-AF65-F5344CB8AC3E}">
        <p14:creationId xmlns:p14="http://schemas.microsoft.com/office/powerpoint/2010/main" val="288300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F2A7A635-D6D9-4912-AAEC-E9EDE6A96C96}" type="slidenum">
              <a:rPr lang="ja-JP" altLang="en-US" smtClean="0">
                <a:solidFill>
                  <a:prstClr val="black">
                    <a:tint val="75000"/>
                  </a:prstClr>
                </a:solidFill>
              </a:rPr>
              <a:pPr/>
              <a:t>14</a:t>
            </a:fld>
            <a:endParaRPr lang="ja-JP" altLang="en-US">
              <a:solidFill>
                <a:prstClr val="black">
                  <a:tint val="75000"/>
                </a:prstClr>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35" y="1091094"/>
            <a:ext cx="5700853" cy="543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005810" y="3804741"/>
            <a:ext cx="2913122" cy="1169551"/>
          </a:xfrm>
          <a:prstGeom prst="rect">
            <a:avLst/>
          </a:prstGeom>
          <a:noFill/>
          <a:ln>
            <a:solidFill>
              <a:srgbClr val="0070C0"/>
            </a:solidFill>
          </a:ln>
        </p:spPr>
        <p:txBody>
          <a:bodyPr wrap="square" rtlCol="0">
            <a:spAutoFit/>
          </a:bodyPr>
          <a:lstStyle/>
          <a:p>
            <a:r>
              <a:rPr lang="ja-JP" altLang="en-US" sz="1400" b="1" dirty="0">
                <a:solidFill>
                  <a:prstClr val="black"/>
                </a:solidFill>
              </a:rPr>
              <a:t>病名を特定できない場合的確な治療戦略が立てられない：</a:t>
            </a:r>
            <a:r>
              <a:rPr lang="ja-JP" altLang="en-US" sz="1400" b="1" dirty="0">
                <a:solidFill>
                  <a:srgbClr val="FF0000"/>
                </a:solidFill>
              </a:rPr>
              <a:t>西洋医学</a:t>
            </a:r>
            <a:endParaRPr lang="en-US" altLang="ja-JP" sz="1400" b="1" dirty="0">
              <a:solidFill>
                <a:srgbClr val="FF0000"/>
              </a:solidFill>
            </a:endParaRPr>
          </a:p>
          <a:p>
            <a:endParaRPr lang="en-US" altLang="ja-JP" sz="1400" b="1" dirty="0">
              <a:solidFill>
                <a:prstClr val="black"/>
              </a:solidFill>
            </a:endParaRPr>
          </a:p>
          <a:p>
            <a:r>
              <a:rPr lang="ja-JP" altLang="en-US" sz="1400" b="1" dirty="0">
                <a:solidFill>
                  <a:prstClr val="black"/>
                </a:solidFill>
              </a:rPr>
              <a:t>病名の特定を目標としない所見・症状から最適な薬を処方する：</a:t>
            </a:r>
            <a:r>
              <a:rPr lang="ja-JP" altLang="en-US" sz="1400" b="1" dirty="0">
                <a:solidFill>
                  <a:srgbClr val="FF0000"/>
                </a:solidFill>
              </a:rPr>
              <a:t>漢方</a:t>
            </a:r>
          </a:p>
        </p:txBody>
      </p:sp>
      <p:sp>
        <p:nvSpPr>
          <p:cNvPr id="8" name="正方形/長方形 7"/>
          <p:cNvSpPr/>
          <p:nvPr/>
        </p:nvSpPr>
        <p:spPr>
          <a:xfrm>
            <a:off x="6047572" y="2852936"/>
            <a:ext cx="2709852" cy="83099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ja-JP" altLang="en-US" sz="2400" b="1" cap="all" dirty="0">
                <a:ln/>
                <a:solidFill>
                  <a:srgbClr val="FF0000"/>
                </a:solidFill>
                <a:effectLst>
                  <a:outerShdw blurRad="19685" dist="12700" dir="5400000" algn="tl" rotWithShape="0">
                    <a:srgbClr val="5B9BD5">
                      <a:satMod val="130000"/>
                      <a:alpha val="60000"/>
                    </a:srgbClr>
                  </a:outerShdw>
                  <a:reflection blurRad="10000" stA="55000" endPos="48000" dist="500" dir="5400000" sy="-100000" algn="bl" rotWithShape="0"/>
                </a:effectLst>
              </a:rPr>
              <a:t>不定愁訴に対して手がない</a:t>
            </a:r>
          </a:p>
        </p:txBody>
      </p:sp>
      <p:sp>
        <p:nvSpPr>
          <p:cNvPr id="11" name="タイトル 1"/>
          <p:cNvSpPr>
            <a:spLocks noGrp="1"/>
          </p:cNvSpPr>
          <p:nvPr>
            <p:ph type="title"/>
          </p:nvPr>
        </p:nvSpPr>
        <p:spPr>
          <a:xfrm>
            <a:off x="539552" y="220942"/>
            <a:ext cx="8229600" cy="758935"/>
          </a:xfrm>
        </p:spPr>
        <p:txBody>
          <a:bodyPr>
            <a:normAutofit fontScale="90000"/>
          </a:bodyPr>
          <a:lstStyle/>
          <a:p>
            <a:r>
              <a:rPr kumimoji="1" lang="ja-JP" altLang="en-US"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西洋医学と漢方医学の大きな違い</a:t>
            </a:r>
          </a:p>
        </p:txBody>
      </p:sp>
      <p:sp>
        <p:nvSpPr>
          <p:cNvPr id="5" name="テキスト ボックス 4"/>
          <p:cNvSpPr txBox="1"/>
          <p:nvPr/>
        </p:nvSpPr>
        <p:spPr>
          <a:xfrm>
            <a:off x="2517409" y="4149080"/>
            <a:ext cx="646331" cy="369332"/>
          </a:xfrm>
          <a:prstGeom prst="rect">
            <a:avLst/>
          </a:prstGeom>
          <a:noFill/>
        </p:spPr>
        <p:txBody>
          <a:bodyPr wrap="none" rtlCol="0">
            <a:spAutoFit/>
          </a:bodyPr>
          <a:lstStyle/>
          <a:p>
            <a:r>
              <a:rPr lang="ja-JP" altLang="en-US" dirty="0">
                <a:solidFill>
                  <a:prstClr val="black"/>
                </a:solidFill>
              </a:rPr>
              <a:t>気逆</a:t>
            </a:r>
          </a:p>
        </p:txBody>
      </p:sp>
      <p:sp>
        <p:nvSpPr>
          <p:cNvPr id="14" name="テキスト ボックス 13"/>
          <p:cNvSpPr txBox="1"/>
          <p:nvPr/>
        </p:nvSpPr>
        <p:spPr>
          <a:xfrm>
            <a:off x="3685996" y="4149080"/>
            <a:ext cx="646331" cy="369332"/>
          </a:xfrm>
          <a:prstGeom prst="rect">
            <a:avLst/>
          </a:prstGeom>
          <a:noFill/>
        </p:spPr>
        <p:txBody>
          <a:bodyPr wrap="none" rtlCol="0">
            <a:spAutoFit/>
          </a:bodyPr>
          <a:lstStyle/>
          <a:p>
            <a:r>
              <a:rPr lang="ja-JP" altLang="en-US" dirty="0">
                <a:solidFill>
                  <a:prstClr val="black"/>
                </a:solidFill>
              </a:rPr>
              <a:t>気虚</a:t>
            </a:r>
          </a:p>
        </p:txBody>
      </p:sp>
      <p:sp>
        <p:nvSpPr>
          <p:cNvPr id="10" name="テキスト ボックス 9"/>
          <p:cNvSpPr txBox="1"/>
          <p:nvPr/>
        </p:nvSpPr>
        <p:spPr>
          <a:xfrm>
            <a:off x="1980291" y="4074046"/>
            <a:ext cx="430887" cy="900246"/>
          </a:xfrm>
          <a:prstGeom prst="rect">
            <a:avLst/>
          </a:prstGeom>
          <a:noFill/>
        </p:spPr>
        <p:txBody>
          <a:bodyPr vert="eaVert" wrap="none" rtlCol="0">
            <a:spAutoFit/>
          </a:bodyPr>
          <a:lstStyle/>
          <a:p>
            <a:r>
              <a:rPr lang="ja-JP" altLang="en-US" sz="1600" b="1" dirty="0">
                <a:solidFill>
                  <a:srgbClr val="7030A0"/>
                </a:solidFill>
              </a:rPr>
              <a:t>気道乾燥</a:t>
            </a:r>
          </a:p>
        </p:txBody>
      </p:sp>
    </p:spTree>
    <p:extLst>
      <p:ext uri="{BB962C8B-B14F-4D97-AF65-F5344CB8AC3E}">
        <p14:creationId xmlns:p14="http://schemas.microsoft.com/office/powerpoint/2010/main" val="73414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95936" y="0"/>
            <a:ext cx="2287166" cy="853977"/>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まとめ</a:t>
            </a:r>
          </a:p>
        </p:txBody>
      </p:sp>
      <p:sp>
        <p:nvSpPr>
          <p:cNvPr id="5" name="コンテンツ プレースホルダー 4"/>
          <p:cNvSpPr>
            <a:spLocks noGrp="1"/>
          </p:cNvSpPr>
          <p:nvPr>
            <p:ph idx="1"/>
          </p:nvPr>
        </p:nvSpPr>
        <p:spPr>
          <a:xfrm>
            <a:off x="526291" y="852902"/>
            <a:ext cx="8496944" cy="4860659"/>
          </a:xfrm>
        </p:spPr>
        <p:txBody>
          <a:bodyPr/>
          <a:lstStyle/>
          <a:p>
            <a:r>
              <a:rPr kumimoji="1" lang="ja-JP" altLang="en-US" dirty="0"/>
              <a:t>日本で育った和漢薬は、西洋医学とは異なる性質</a:t>
            </a:r>
            <a:endParaRPr kumimoji="1" lang="en-US" altLang="ja-JP" dirty="0"/>
          </a:p>
          <a:p>
            <a:r>
              <a:rPr lang="ja-JP" altLang="en-US" dirty="0"/>
              <a:t>これから多くの漢方薬を服用する患者が増える</a:t>
            </a:r>
            <a:endParaRPr lang="en-US" altLang="ja-JP" dirty="0"/>
          </a:p>
          <a:p>
            <a:r>
              <a:rPr kumimoji="1" lang="ja-JP" altLang="en-US" dirty="0"/>
              <a:t>漢方薬の新たな可能性（診断できない病気への対処）</a:t>
            </a:r>
          </a:p>
        </p:txBody>
      </p:sp>
      <p:sp>
        <p:nvSpPr>
          <p:cNvPr id="3" name="スライド番号プレースホルダー 2"/>
          <p:cNvSpPr>
            <a:spLocks noGrp="1"/>
          </p:cNvSpPr>
          <p:nvPr>
            <p:ph type="sldNum" sz="quarter" idx="12"/>
          </p:nvPr>
        </p:nvSpPr>
        <p:spPr/>
        <p:txBody>
          <a:bodyPr/>
          <a:lstStyle/>
          <a:p>
            <a:fld id="{DD7C1619-0EDE-4989-A594-8EEF5A6D26B8}" type="slidenum">
              <a:rPr lang="ja-JP" altLang="en-US" smtClean="0">
                <a:solidFill>
                  <a:prstClr val="black">
                    <a:tint val="75000"/>
                  </a:prstClr>
                </a:solidFill>
              </a:rPr>
              <a:pPr/>
              <a:t>15</a:t>
            </a:fld>
            <a:endParaRPr lang="ja-JP" altLang="en-US">
              <a:solidFill>
                <a:prstClr val="black">
                  <a:tint val="75000"/>
                </a:prstClr>
              </a:solidFill>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2420888"/>
            <a:ext cx="5734118" cy="4300588"/>
          </a:xfrm>
          <a:prstGeom prst="rect">
            <a:avLst/>
          </a:prstGeom>
        </p:spPr>
      </p:pic>
    </p:spTree>
    <p:extLst>
      <p:ext uri="{BB962C8B-B14F-4D97-AF65-F5344CB8AC3E}">
        <p14:creationId xmlns:p14="http://schemas.microsoft.com/office/powerpoint/2010/main" val="3481853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39552" y="1449576"/>
            <a:ext cx="8229600" cy="720080"/>
          </a:xfrm>
        </p:spPr>
        <p:txBody>
          <a:bodyPr>
            <a:normAutofit fontScale="90000"/>
          </a:bodyPr>
          <a:lstStyle/>
          <a:p>
            <a:r>
              <a:rPr lang="ja-JP" altLang="ja-JP" dirty="0"/>
              <a:t>Ἱπποκράτης</a:t>
            </a:r>
            <a:r>
              <a:rPr lang="en-US" altLang="ja-JP" dirty="0"/>
              <a:t> (</a:t>
            </a:r>
            <a:r>
              <a:rPr lang="ja-JP" altLang="ja-JP" dirty="0"/>
              <a:t> Hippocrates</a:t>
            </a:r>
            <a:r>
              <a:rPr lang="en-US" altLang="ja-JP" dirty="0"/>
              <a:t>)</a:t>
            </a:r>
            <a:r>
              <a:rPr lang="ja-JP" altLang="ja-JP" dirty="0"/>
              <a:t> </a:t>
            </a:r>
            <a:endParaRPr kumimoji="1" lang="ja-JP" altLang="en-US" dirty="0"/>
          </a:p>
        </p:txBody>
      </p:sp>
      <p:sp>
        <p:nvSpPr>
          <p:cNvPr id="5" name="正方形/長方形 4"/>
          <p:cNvSpPr/>
          <p:nvPr/>
        </p:nvSpPr>
        <p:spPr>
          <a:xfrm>
            <a:off x="323528" y="2683654"/>
            <a:ext cx="4572000" cy="1200329"/>
          </a:xfrm>
          <a:prstGeom prst="rect">
            <a:avLst/>
          </a:prstGeom>
        </p:spPr>
        <p:txBody>
          <a:bodyPr>
            <a:spAutoFit/>
          </a:bodyPr>
          <a:lstStyle/>
          <a:p>
            <a:r>
              <a:rPr lang="en-US" altLang="ja-JP" dirty="0"/>
              <a:t>Everyone has a doctor in him or her; we just have to help it in its work. The </a:t>
            </a:r>
            <a:r>
              <a:rPr lang="en-US" altLang="ja-JP" dirty="0">
                <a:solidFill>
                  <a:srgbClr val="FF0000"/>
                </a:solidFill>
              </a:rPr>
              <a:t>natural healing force within each one of us </a:t>
            </a:r>
            <a:r>
              <a:rPr lang="en-US" altLang="ja-JP" dirty="0"/>
              <a:t>is the greatest force in getting well.</a:t>
            </a:r>
            <a:endParaRPr lang="ja-JP" altLang="en-US" dirty="0"/>
          </a:p>
        </p:txBody>
      </p:sp>
      <p:pic>
        <p:nvPicPr>
          <p:cNvPr id="2050" name="Picture 2" descr="http://upload.wikimedia.org/wikipedia/commons/3/32/Hippocrates_rube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98" y="2169656"/>
            <a:ext cx="2880320" cy="402964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059262" y="6227901"/>
            <a:ext cx="3528392" cy="369332"/>
          </a:xfrm>
          <a:prstGeom prst="rect">
            <a:avLst/>
          </a:prstGeom>
        </p:spPr>
        <p:txBody>
          <a:bodyPr wrap="square">
            <a:spAutoFit/>
          </a:bodyPr>
          <a:lstStyle/>
          <a:p>
            <a:r>
              <a:rPr lang="ja-JP" altLang="en-US" dirty="0"/>
              <a:t>ヒポクラテス：紀元前</a:t>
            </a:r>
            <a:r>
              <a:rPr lang="en-US" altLang="ja-JP" dirty="0"/>
              <a:t>460</a:t>
            </a:r>
            <a:r>
              <a:rPr lang="ja-JP" altLang="en-US" dirty="0"/>
              <a:t>年ギリシャ</a:t>
            </a:r>
          </a:p>
        </p:txBody>
      </p:sp>
      <p:sp>
        <p:nvSpPr>
          <p:cNvPr id="8" name="正方形/長方形 7"/>
          <p:cNvSpPr/>
          <p:nvPr/>
        </p:nvSpPr>
        <p:spPr>
          <a:xfrm>
            <a:off x="341064" y="5131926"/>
            <a:ext cx="4734991" cy="646331"/>
          </a:xfrm>
          <a:prstGeom prst="rect">
            <a:avLst/>
          </a:prstGeom>
        </p:spPr>
        <p:txBody>
          <a:bodyPr wrap="square">
            <a:spAutoFit/>
          </a:bodyPr>
          <a:lstStyle/>
          <a:p>
            <a:r>
              <a:rPr lang="ja-JP" altLang="en-US" dirty="0"/>
              <a:t>季節・大気といった環境の乱れや食餌の乱れが体液の悪い混和をもたらし病気を引き起こす</a:t>
            </a:r>
          </a:p>
        </p:txBody>
      </p:sp>
      <p:sp>
        <p:nvSpPr>
          <p:cNvPr id="9" name="テキスト ボックス 8"/>
          <p:cNvSpPr txBox="1"/>
          <p:nvPr/>
        </p:nvSpPr>
        <p:spPr>
          <a:xfrm>
            <a:off x="2981290" y="4668520"/>
            <a:ext cx="877163" cy="369332"/>
          </a:xfrm>
          <a:prstGeom prst="rect">
            <a:avLst/>
          </a:prstGeom>
          <a:noFill/>
        </p:spPr>
        <p:txBody>
          <a:bodyPr wrap="none" rtlCol="0">
            <a:spAutoFit/>
          </a:bodyPr>
          <a:lstStyle/>
          <a:p>
            <a:r>
              <a:rPr kumimoji="1" lang="ja-JP" altLang="en-US" dirty="0">
                <a:solidFill>
                  <a:srgbClr val="0070C0"/>
                </a:solidFill>
              </a:rPr>
              <a:t>免疫系</a:t>
            </a:r>
          </a:p>
        </p:txBody>
      </p:sp>
      <p:cxnSp>
        <p:nvCxnSpPr>
          <p:cNvPr id="11" name="直線矢印コネクタ 10"/>
          <p:cNvCxnSpPr/>
          <p:nvPr/>
        </p:nvCxnSpPr>
        <p:spPr>
          <a:xfrm>
            <a:off x="3419872" y="3883983"/>
            <a:ext cx="0" cy="78453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F2A7A635-D6D9-4912-AAEC-E9EDE6A96C96}" type="slidenum">
              <a:rPr kumimoji="1" lang="ja-JP" altLang="en-US" smtClean="0"/>
              <a:t>2</a:t>
            </a:fld>
            <a:endParaRPr kumimoji="1" lang="ja-JP" altLang="en-US"/>
          </a:p>
        </p:txBody>
      </p:sp>
      <p:sp>
        <p:nvSpPr>
          <p:cNvPr id="6" name="正方形/長方形 5"/>
          <p:cNvSpPr/>
          <p:nvPr/>
        </p:nvSpPr>
        <p:spPr>
          <a:xfrm>
            <a:off x="3638689" y="624059"/>
            <a:ext cx="203132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4000" dirty="0">
                <a:ln w="1143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医学とは</a:t>
            </a:r>
          </a:p>
        </p:txBody>
      </p:sp>
    </p:spTree>
    <p:extLst>
      <p:ext uri="{BB962C8B-B14F-4D97-AF65-F5344CB8AC3E}">
        <p14:creationId xmlns:p14="http://schemas.microsoft.com/office/powerpoint/2010/main" val="217861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107" y="87780"/>
            <a:ext cx="8229600" cy="710952"/>
          </a:xfrm>
        </p:spPr>
        <p:txBody>
          <a:bodyPr>
            <a:normAutofit/>
          </a:bodyPr>
          <a:lstStyle/>
          <a:p>
            <a:r>
              <a:rPr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漢方の起源</a:t>
            </a:r>
            <a:endPar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725" y="3457532"/>
            <a:ext cx="4234726" cy="288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3586059" y="6341330"/>
            <a:ext cx="576064" cy="36004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方</a:t>
            </a:r>
          </a:p>
        </p:txBody>
      </p:sp>
      <p:sp>
        <p:nvSpPr>
          <p:cNvPr id="4" name="右矢印 3"/>
          <p:cNvSpPr/>
          <p:nvPr/>
        </p:nvSpPr>
        <p:spPr>
          <a:xfrm>
            <a:off x="4244305" y="6381218"/>
            <a:ext cx="244602" cy="30461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551879" y="6338490"/>
            <a:ext cx="1626468" cy="36004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不老長寿の術</a:t>
            </a:r>
          </a:p>
        </p:txBody>
      </p:sp>
      <p:sp>
        <p:nvSpPr>
          <p:cNvPr id="7" name="右矢印 6"/>
          <p:cNvSpPr/>
          <p:nvPr/>
        </p:nvSpPr>
        <p:spPr>
          <a:xfrm>
            <a:off x="6250749" y="6341424"/>
            <a:ext cx="244602" cy="30461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574697" y="6325790"/>
            <a:ext cx="1152128" cy="36004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薬の処方</a:t>
            </a:r>
          </a:p>
        </p:txBody>
      </p:sp>
      <p:sp>
        <p:nvSpPr>
          <p:cNvPr id="5" name="テキスト ボックス 4"/>
          <p:cNvSpPr txBox="1"/>
          <p:nvPr/>
        </p:nvSpPr>
        <p:spPr>
          <a:xfrm>
            <a:off x="4366606" y="3497440"/>
            <a:ext cx="1499128" cy="276999"/>
          </a:xfrm>
          <a:prstGeom prst="rect">
            <a:avLst/>
          </a:prstGeom>
          <a:noFill/>
        </p:spPr>
        <p:txBody>
          <a:bodyPr wrap="none" rtlCol="0">
            <a:spAutoFit/>
          </a:bodyPr>
          <a:lstStyle/>
          <a:p>
            <a:r>
              <a:rPr kumimoji="1" lang="ja-JP" altLang="en-US" sz="1200" dirty="0"/>
              <a:t>オランダ医学（蘭方）</a:t>
            </a:r>
          </a:p>
        </p:txBody>
      </p:sp>
      <p:sp>
        <p:nvSpPr>
          <p:cNvPr id="9" name="テキスト ボックス 8"/>
          <p:cNvSpPr txBox="1"/>
          <p:nvPr/>
        </p:nvSpPr>
        <p:spPr>
          <a:xfrm>
            <a:off x="8314490" y="4776425"/>
            <a:ext cx="646331" cy="369332"/>
          </a:xfrm>
          <a:prstGeom prst="rect">
            <a:avLst/>
          </a:prstGeom>
          <a:noFill/>
        </p:spPr>
        <p:txBody>
          <a:bodyPr wrap="none" rtlCol="0">
            <a:spAutoFit/>
          </a:bodyPr>
          <a:lstStyle/>
          <a:p>
            <a:r>
              <a:rPr kumimoji="1" lang="ja-JP" altLang="en-US" b="1" dirty="0">
                <a:solidFill>
                  <a:srgbClr val="FF0000"/>
                </a:solidFill>
              </a:rPr>
              <a:t>区別</a:t>
            </a:r>
          </a:p>
        </p:txBody>
      </p:sp>
      <p:sp>
        <p:nvSpPr>
          <p:cNvPr id="11" name="テキスト ボックス 10"/>
          <p:cNvSpPr txBox="1"/>
          <p:nvPr/>
        </p:nvSpPr>
        <p:spPr>
          <a:xfrm>
            <a:off x="7802592" y="5186362"/>
            <a:ext cx="800219" cy="276999"/>
          </a:xfrm>
          <a:prstGeom prst="rect">
            <a:avLst/>
          </a:prstGeom>
          <a:noFill/>
        </p:spPr>
        <p:txBody>
          <a:bodyPr wrap="none" rtlCol="0">
            <a:spAutoFit/>
          </a:bodyPr>
          <a:lstStyle/>
          <a:p>
            <a:r>
              <a:rPr kumimoji="1" lang="ja-JP" altLang="en-US" sz="1200" dirty="0"/>
              <a:t>西洋医学</a:t>
            </a:r>
          </a:p>
        </p:txBody>
      </p:sp>
      <p:cxnSp>
        <p:nvCxnSpPr>
          <p:cNvPr id="12" name="直線矢印コネクタ 11"/>
          <p:cNvCxnSpPr>
            <a:stCxn id="9" idx="1"/>
          </p:cNvCxnSpPr>
          <p:nvPr/>
        </p:nvCxnSpPr>
        <p:spPr>
          <a:xfrm flipH="1" flipV="1">
            <a:off x="7792124" y="4776425"/>
            <a:ext cx="522366" cy="18466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9" idx="1"/>
          </p:cNvCxnSpPr>
          <p:nvPr/>
        </p:nvCxnSpPr>
        <p:spPr>
          <a:xfrm flipH="1">
            <a:off x="7792124" y="4961091"/>
            <a:ext cx="522366" cy="18466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78" y="1153777"/>
            <a:ext cx="4319773" cy="227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4792000" y="994755"/>
            <a:ext cx="3406702" cy="1600438"/>
          </a:xfrm>
          <a:prstGeom prst="rect">
            <a:avLst/>
          </a:prstGeom>
          <a:noFill/>
        </p:spPr>
        <p:txBody>
          <a:bodyPr wrap="none" rtlCol="0">
            <a:spAutoFit/>
          </a:bodyPr>
          <a:lstStyle/>
          <a:p>
            <a:r>
              <a:rPr kumimoji="1" lang="ja-JP" altLang="en-US" sz="1400" dirty="0">
                <a:solidFill>
                  <a:schemeClr val="tx1">
                    <a:lumMod val="65000"/>
                    <a:lumOff val="35000"/>
                  </a:schemeClr>
                </a:solidFill>
              </a:rPr>
              <a:t>同種療法（ホメオパシー）：ドイツ</a:t>
            </a:r>
            <a:endParaRPr kumimoji="1" lang="en-US" altLang="ja-JP" sz="1400" dirty="0">
              <a:solidFill>
                <a:schemeClr val="tx1">
                  <a:lumMod val="65000"/>
                  <a:lumOff val="35000"/>
                </a:schemeClr>
              </a:solidFill>
            </a:endParaRPr>
          </a:p>
          <a:p>
            <a:r>
              <a:rPr lang="ja-JP" altLang="en-US" sz="1400" dirty="0">
                <a:solidFill>
                  <a:schemeClr val="tx1">
                    <a:lumMod val="65000"/>
                    <a:lumOff val="35000"/>
                  </a:schemeClr>
                </a:solidFill>
              </a:rPr>
              <a:t>　　「毒を以て毒を制する」</a:t>
            </a:r>
            <a:endParaRPr lang="en-US" altLang="ja-JP" sz="1400" dirty="0">
              <a:solidFill>
                <a:schemeClr val="tx1">
                  <a:lumMod val="65000"/>
                  <a:lumOff val="35000"/>
                </a:schemeClr>
              </a:solidFill>
            </a:endParaRPr>
          </a:p>
          <a:p>
            <a:r>
              <a:rPr lang="ja-JP" altLang="en-US" sz="1400" dirty="0">
                <a:solidFill>
                  <a:schemeClr val="tx1">
                    <a:lumMod val="65000"/>
                    <a:lumOff val="35000"/>
                  </a:schemeClr>
                </a:solidFill>
              </a:rPr>
              <a:t>　　類似症状原因物質を希釈して投与</a:t>
            </a:r>
            <a:endParaRPr kumimoji="1" lang="en-US" altLang="ja-JP" sz="1400" dirty="0">
              <a:solidFill>
                <a:schemeClr val="tx1">
                  <a:lumMod val="65000"/>
                  <a:lumOff val="35000"/>
                </a:schemeClr>
              </a:solidFill>
            </a:endParaRPr>
          </a:p>
          <a:p>
            <a:r>
              <a:rPr lang="ja-JP" altLang="en-US" sz="1400" dirty="0">
                <a:solidFill>
                  <a:schemeClr val="tx1">
                    <a:lumMod val="65000"/>
                    <a:lumOff val="35000"/>
                  </a:schemeClr>
                </a:solidFill>
              </a:rPr>
              <a:t>整骨療法（オステオパシー）：アメリカ</a:t>
            </a:r>
            <a:endParaRPr lang="en-US" altLang="ja-JP" sz="1400" dirty="0">
              <a:solidFill>
                <a:schemeClr val="tx1">
                  <a:lumMod val="65000"/>
                  <a:lumOff val="35000"/>
                </a:schemeClr>
              </a:solidFill>
            </a:endParaRPr>
          </a:p>
          <a:p>
            <a:r>
              <a:rPr lang="ja-JP" altLang="en-US" sz="1400" dirty="0">
                <a:solidFill>
                  <a:schemeClr val="tx1">
                    <a:lumMod val="65000"/>
                    <a:lumOff val="35000"/>
                  </a:schemeClr>
                </a:solidFill>
              </a:rPr>
              <a:t>　　骨格や筋の強制により疾患を治す</a:t>
            </a:r>
            <a:endParaRPr lang="en-US" altLang="ja-JP" sz="1400" dirty="0">
              <a:solidFill>
                <a:schemeClr val="tx1">
                  <a:lumMod val="65000"/>
                  <a:lumOff val="35000"/>
                </a:schemeClr>
              </a:solidFill>
            </a:endParaRPr>
          </a:p>
          <a:p>
            <a:r>
              <a:rPr kumimoji="1" lang="ja-JP" altLang="en-US" sz="1400" dirty="0">
                <a:solidFill>
                  <a:schemeClr val="tx1">
                    <a:lumMod val="65000"/>
                    <a:lumOff val="35000"/>
                  </a:schemeClr>
                </a:solidFill>
              </a:rPr>
              <a:t>反射療法（リフレクソロジー）：アメリカ</a:t>
            </a:r>
            <a:endParaRPr kumimoji="1" lang="en-US" altLang="ja-JP" sz="1400" dirty="0">
              <a:solidFill>
                <a:schemeClr val="tx1">
                  <a:lumMod val="65000"/>
                  <a:lumOff val="35000"/>
                </a:schemeClr>
              </a:solidFill>
            </a:endParaRPr>
          </a:p>
          <a:p>
            <a:r>
              <a:rPr lang="ja-JP" altLang="en-US" sz="1400" dirty="0">
                <a:solidFill>
                  <a:schemeClr val="tx1">
                    <a:lumMod val="65000"/>
                    <a:lumOff val="35000"/>
                  </a:schemeClr>
                </a:solidFill>
              </a:rPr>
              <a:t>　　足底に縮小投影された臓器の刺激療法</a:t>
            </a:r>
            <a:endParaRPr kumimoji="1" lang="ja-JP" altLang="en-US" sz="1400" dirty="0">
              <a:solidFill>
                <a:schemeClr val="tx1">
                  <a:lumMod val="65000"/>
                  <a:lumOff val="35000"/>
                </a:schemeClr>
              </a:solidFill>
            </a:endParaRPr>
          </a:p>
        </p:txBody>
      </p:sp>
      <p:sp>
        <p:nvSpPr>
          <p:cNvPr id="25" name="正方形/長方形 24"/>
          <p:cNvSpPr/>
          <p:nvPr/>
        </p:nvSpPr>
        <p:spPr>
          <a:xfrm>
            <a:off x="395536" y="666985"/>
            <a:ext cx="305724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3200" dirty="0"/>
              <a:t>世界の伝統医学</a:t>
            </a:r>
          </a:p>
        </p:txBody>
      </p:sp>
      <p:sp>
        <p:nvSpPr>
          <p:cNvPr id="26" name="テキスト ボックス 25"/>
          <p:cNvSpPr txBox="1"/>
          <p:nvPr/>
        </p:nvSpPr>
        <p:spPr>
          <a:xfrm>
            <a:off x="768233" y="5691929"/>
            <a:ext cx="2343911" cy="954107"/>
          </a:xfrm>
          <a:prstGeom prst="rect">
            <a:avLst/>
          </a:prstGeom>
          <a:noFill/>
        </p:spPr>
        <p:txBody>
          <a:bodyPr wrap="none" rtlCol="0">
            <a:spAutoFit/>
          </a:bodyPr>
          <a:lstStyle/>
          <a:p>
            <a:r>
              <a:rPr kumimoji="1" lang="ja-JP" altLang="en-US" sz="1400" b="1" dirty="0">
                <a:solidFill>
                  <a:srgbClr val="00B050"/>
                </a:solidFill>
              </a:rPr>
              <a:t>３要素が崩れると病気になる</a:t>
            </a:r>
            <a:endParaRPr kumimoji="1" lang="en-US" altLang="ja-JP" sz="1400" b="1" dirty="0">
              <a:solidFill>
                <a:srgbClr val="00B050"/>
              </a:solidFill>
            </a:endParaRPr>
          </a:p>
          <a:p>
            <a:r>
              <a:rPr lang="ja-JP" altLang="en-US" sz="1400" b="1" dirty="0">
                <a:solidFill>
                  <a:srgbClr val="00B050"/>
                </a:solidFill>
              </a:rPr>
              <a:t>　　１：ヴァータ（神経系）</a:t>
            </a:r>
            <a:endParaRPr lang="en-US" altLang="ja-JP" sz="1400" b="1" dirty="0">
              <a:solidFill>
                <a:srgbClr val="00B050"/>
              </a:solidFill>
            </a:endParaRPr>
          </a:p>
          <a:p>
            <a:r>
              <a:rPr kumimoji="1" lang="ja-JP" altLang="en-US" sz="1400" b="1" dirty="0">
                <a:solidFill>
                  <a:srgbClr val="00B050"/>
                </a:solidFill>
              </a:rPr>
              <a:t>　　２：カパ（骨格系）</a:t>
            </a:r>
            <a:endParaRPr kumimoji="1" lang="en-US" altLang="ja-JP" sz="1400" b="1" dirty="0">
              <a:solidFill>
                <a:srgbClr val="00B050"/>
              </a:solidFill>
            </a:endParaRPr>
          </a:p>
          <a:p>
            <a:r>
              <a:rPr lang="ja-JP" altLang="en-US" sz="1400" b="1" dirty="0">
                <a:solidFill>
                  <a:srgbClr val="00B050"/>
                </a:solidFill>
              </a:rPr>
              <a:t>　　３：ピッタ（消化器系）</a:t>
            </a:r>
            <a:endParaRPr kumimoji="1" lang="ja-JP" altLang="en-US" sz="1400" b="1" dirty="0">
              <a:solidFill>
                <a:srgbClr val="00B050"/>
              </a:solidFill>
            </a:endParaRPr>
          </a:p>
        </p:txBody>
      </p:sp>
      <p:sp>
        <p:nvSpPr>
          <p:cNvPr id="28" name="テキスト ボックス 27"/>
          <p:cNvSpPr txBox="1"/>
          <p:nvPr/>
        </p:nvSpPr>
        <p:spPr>
          <a:xfrm>
            <a:off x="212793" y="5345853"/>
            <a:ext cx="3239990" cy="369332"/>
          </a:xfrm>
          <a:prstGeom prst="rect">
            <a:avLst/>
          </a:prstGeom>
          <a:noFill/>
        </p:spPr>
        <p:txBody>
          <a:bodyPr wrap="none" rtlCol="0">
            <a:spAutoFit/>
          </a:bodyPr>
          <a:lstStyle/>
          <a:p>
            <a:r>
              <a:rPr kumimoji="1" lang="ja-JP" altLang="en-US" b="1" dirty="0">
                <a:solidFill>
                  <a:srgbClr val="FF0000"/>
                </a:solidFill>
              </a:rPr>
              <a:t>アーユル（生命）ヴェータ（科学）</a:t>
            </a:r>
          </a:p>
        </p:txBody>
      </p:sp>
      <p:sp>
        <p:nvSpPr>
          <p:cNvPr id="29" name="テキスト ボックス 28"/>
          <p:cNvSpPr txBox="1"/>
          <p:nvPr/>
        </p:nvSpPr>
        <p:spPr>
          <a:xfrm>
            <a:off x="749481" y="3779434"/>
            <a:ext cx="1393330" cy="369332"/>
          </a:xfrm>
          <a:prstGeom prst="rect">
            <a:avLst/>
          </a:prstGeom>
          <a:noFill/>
        </p:spPr>
        <p:txBody>
          <a:bodyPr wrap="none" rtlCol="0">
            <a:spAutoFit/>
          </a:bodyPr>
          <a:lstStyle/>
          <a:p>
            <a:r>
              <a:rPr kumimoji="1" lang="ja-JP" altLang="en-US" dirty="0"/>
              <a:t>チベット医学</a:t>
            </a:r>
            <a:endParaRPr kumimoji="1" lang="en-US" altLang="ja-JP" dirty="0"/>
          </a:p>
        </p:txBody>
      </p:sp>
      <p:sp>
        <p:nvSpPr>
          <p:cNvPr id="30" name="テキスト ボックス 29"/>
          <p:cNvSpPr txBox="1"/>
          <p:nvPr/>
        </p:nvSpPr>
        <p:spPr>
          <a:xfrm>
            <a:off x="291514" y="4126398"/>
            <a:ext cx="2919389" cy="738664"/>
          </a:xfrm>
          <a:prstGeom prst="rect">
            <a:avLst/>
          </a:prstGeom>
          <a:noFill/>
        </p:spPr>
        <p:txBody>
          <a:bodyPr wrap="none" rtlCol="0">
            <a:spAutoFit/>
          </a:bodyPr>
          <a:lstStyle/>
          <a:p>
            <a:r>
              <a:rPr kumimoji="1" lang="ja-JP" altLang="en-US" sz="1400" dirty="0"/>
              <a:t>疾患を</a:t>
            </a:r>
            <a:endParaRPr kumimoji="1" lang="en-US" altLang="ja-JP" sz="1400" dirty="0"/>
          </a:p>
          <a:p>
            <a:r>
              <a:rPr kumimoji="1" lang="ja-JP" altLang="en-US" sz="1400" dirty="0"/>
              <a:t>１）</a:t>
            </a:r>
            <a:r>
              <a:rPr lang="zh-TW" altLang="en-US" sz="1400" dirty="0"/>
              <a:t>熱性</a:t>
            </a:r>
            <a:r>
              <a:rPr lang="ja-JP" altLang="en-US" sz="1400" dirty="0" err="1"/>
              <a:t>、</a:t>
            </a:r>
            <a:r>
              <a:rPr lang="ja-JP" altLang="en-US" sz="1400" dirty="0"/>
              <a:t>２）</a:t>
            </a:r>
            <a:r>
              <a:rPr lang="zh-TW" altLang="en-US" sz="1400" dirty="0"/>
              <a:t>寒性</a:t>
            </a:r>
            <a:r>
              <a:rPr lang="ja-JP" altLang="en-US" sz="1400" dirty="0"/>
              <a:t>に分類し治療する。</a:t>
            </a:r>
            <a:endParaRPr lang="zh-TW" altLang="en-US" sz="1400" dirty="0"/>
          </a:p>
          <a:p>
            <a:endParaRPr kumimoji="1" lang="ja-JP" altLang="en-US" sz="1400" dirty="0"/>
          </a:p>
        </p:txBody>
      </p:sp>
      <p:sp>
        <p:nvSpPr>
          <p:cNvPr id="31" name="テキスト ボックス 30"/>
          <p:cNvSpPr txBox="1"/>
          <p:nvPr/>
        </p:nvSpPr>
        <p:spPr>
          <a:xfrm>
            <a:off x="3531181" y="6080392"/>
            <a:ext cx="1261884" cy="276999"/>
          </a:xfrm>
          <a:prstGeom prst="rect">
            <a:avLst/>
          </a:prstGeom>
          <a:noFill/>
        </p:spPr>
        <p:txBody>
          <a:bodyPr wrap="none" rtlCol="0">
            <a:spAutoFit/>
          </a:bodyPr>
          <a:lstStyle/>
          <a:p>
            <a:r>
              <a:rPr kumimoji="1" lang="ja-JP" altLang="en-US" sz="1200" dirty="0"/>
              <a:t>方の意味の変遷</a:t>
            </a:r>
          </a:p>
        </p:txBody>
      </p:sp>
      <p:sp>
        <p:nvSpPr>
          <p:cNvPr id="1024" name="スライド番号プレースホルダー 1023"/>
          <p:cNvSpPr>
            <a:spLocks noGrp="1"/>
          </p:cNvSpPr>
          <p:nvPr>
            <p:ph type="sldNum" sz="quarter" idx="12"/>
          </p:nvPr>
        </p:nvSpPr>
        <p:spPr/>
        <p:txBody>
          <a:bodyPr/>
          <a:lstStyle/>
          <a:p>
            <a:fld id="{F2A7A635-D6D9-4912-AAEC-E9EDE6A96C96}" type="slidenum">
              <a:rPr kumimoji="1" lang="ja-JP" altLang="en-US" smtClean="0"/>
              <a:t>3</a:t>
            </a:fld>
            <a:endParaRPr kumimoji="1" lang="ja-JP" altLang="en-US"/>
          </a:p>
        </p:txBody>
      </p:sp>
    </p:spTree>
    <p:extLst>
      <p:ext uri="{BB962C8B-B14F-4D97-AF65-F5344CB8AC3E}">
        <p14:creationId xmlns:p14="http://schemas.microsoft.com/office/powerpoint/2010/main" val="173074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5347978" y="2235955"/>
            <a:ext cx="1528278" cy="1048852"/>
          </a:xfrm>
          <a:prstGeom prst="rect">
            <a:avLst/>
          </a:prstGeom>
        </p:spPr>
      </p:pic>
      <p:sp>
        <p:nvSpPr>
          <p:cNvPr id="2" name="タイトル 1"/>
          <p:cNvSpPr>
            <a:spLocks noGrp="1"/>
          </p:cNvSpPr>
          <p:nvPr>
            <p:ph type="title"/>
          </p:nvPr>
        </p:nvSpPr>
        <p:spPr>
          <a:xfrm>
            <a:off x="467544" y="188640"/>
            <a:ext cx="8229600" cy="724942"/>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漢方医学の歴史</a:t>
            </a:r>
          </a:p>
        </p:txBody>
      </p:sp>
      <p:sp>
        <p:nvSpPr>
          <p:cNvPr id="3" name="スライド番号プレースホルダー 2"/>
          <p:cNvSpPr>
            <a:spLocks noGrp="1"/>
          </p:cNvSpPr>
          <p:nvPr>
            <p:ph type="sldNum" sz="quarter" idx="12"/>
          </p:nvPr>
        </p:nvSpPr>
        <p:spPr/>
        <p:txBody>
          <a:bodyPr/>
          <a:lstStyle/>
          <a:p>
            <a:fld id="{F2A7A635-D6D9-4912-AAEC-E9EDE6A96C96}" type="slidenum">
              <a:rPr kumimoji="1" lang="ja-JP" altLang="en-US" smtClean="0"/>
              <a:t>4</a:t>
            </a:fld>
            <a:endParaRPr kumimoji="1" lang="ja-JP" altLang="en-US"/>
          </a:p>
        </p:txBody>
      </p:sp>
      <p:sp>
        <p:nvSpPr>
          <p:cNvPr id="4" name="正方形/長方形 3"/>
          <p:cNvSpPr/>
          <p:nvPr/>
        </p:nvSpPr>
        <p:spPr>
          <a:xfrm>
            <a:off x="400858" y="620688"/>
            <a:ext cx="1004998" cy="6120680"/>
          </a:xfrm>
          <a:prstGeom prst="rect">
            <a:avLst/>
          </a:prstGeom>
          <a:gradFill flip="none" rotWithShape="1">
            <a:gsLst>
              <a:gs pos="74000">
                <a:srgbClr val="00B0F0">
                  <a:lumMod val="18000"/>
                  <a:lumOff val="82000"/>
                </a:srgbClr>
              </a:gs>
              <a:gs pos="25000">
                <a:srgbClr val="FFC000">
                  <a:lumMod val="38000"/>
                  <a:lumOff val="62000"/>
                </a:srgbClr>
              </a:gs>
              <a:gs pos="0">
                <a:srgbClr val="FF0000">
                  <a:lumMod val="82000"/>
                  <a:lumOff val="18000"/>
                </a:srgbClr>
              </a:gs>
              <a:gs pos="50000">
                <a:srgbClr val="00B050">
                  <a:lumMod val="44000"/>
                  <a:lumOff val="56000"/>
                </a:srgbClr>
              </a:gs>
              <a:gs pos="100000">
                <a:schemeClr val="accent1">
                  <a:tint val="23500"/>
                  <a:satMod val="160000"/>
                  <a:lumMod val="12000"/>
                  <a:lumOff val="88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dirty="0">
              <a:solidFill>
                <a:schemeClr val="tx1">
                  <a:lumMod val="65000"/>
                  <a:lumOff val="35000"/>
                </a:schemeClr>
              </a:solidFill>
            </a:endParaRPr>
          </a:p>
          <a:p>
            <a:pPr algn="ctr"/>
            <a:r>
              <a:rPr kumimoji="1" lang="ja-JP" altLang="en-US" sz="1400" b="1" dirty="0">
                <a:solidFill>
                  <a:schemeClr val="tx1">
                    <a:lumMod val="65000"/>
                    <a:lumOff val="35000"/>
                  </a:schemeClr>
                </a:solidFill>
              </a:rPr>
              <a:t>奈良時代</a:t>
            </a:r>
            <a:endParaRPr kumimoji="1" lang="en-US" altLang="ja-JP" sz="1400" b="1" dirty="0">
              <a:solidFill>
                <a:schemeClr val="tx1">
                  <a:lumMod val="65000"/>
                  <a:lumOff val="35000"/>
                </a:schemeClr>
              </a:solidFill>
            </a:endParaRPr>
          </a:p>
          <a:p>
            <a:pPr algn="ctr"/>
            <a:r>
              <a:rPr lang="ja-JP" altLang="en-US" sz="1400" b="1" dirty="0">
                <a:solidFill>
                  <a:schemeClr val="tx1">
                    <a:lumMod val="65000"/>
                    <a:lumOff val="35000"/>
                  </a:schemeClr>
                </a:solidFill>
              </a:rPr>
              <a:t>　　</a:t>
            </a:r>
            <a:endParaRPr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r>
              <a:rPr kumimoji="1" lang="ja-JP" altLang="en-US" sz="1400" b="1" dirty="0">
                <a:solidFill>
                  <a:schemeClr val="tx1">
                    <a:lumMod val="65000"/>
                    <a:lumOff val="35000"/>
                  </a:schemeClr>
                </a:solidFill>
              </a:rPr>
              <a:t>平安時代</a:t>
            </a: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r>
              <a:rPr lang="ja-JP" altLang="en-US" sz="1400" b="1" dirty="0">
                <a:solidFill>
                  <a:schemeClr val="tx1">
                    <a:lumMod val="65000"/>
                    <a:lumOff val="35000"/>
                  </a:schemeClr>
                </a:solidFill>
              </a:rPr>
              <a:t>鎌倉時代</a:t>
            </a:r>
            <a:endParaRPr lang="en-US" altLang="ja-JP" sz="1400" b="1" dirty="0">
              <a:solidFill>
                <a:schemeClr val="tx1">
                  <a:lumMod val="65000"/>
                  <a:lumOff val="35000"/>
                </a:schemeClr>
              </a:solidFill>
            </a:endParaRPr>
          </a:p>
          <a:p>
            <a:pPr algn="ct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r>
              <a:rPr kumimoji="1" lang="ja-JP" altLang="en-US" sz="1400" b="1" dirty="0">
                <a:solidFill>
                  <a:schemeClr val="tx1">
                    <a:lumMod val="65000"/>
                    <a:lumOff val="35000"/>
                  </a:schemeClr>
                </a:solidFill>
              </a:rPr>
              <a:t>室町時代</a:t>
            </a: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r>
              <a:rPr kumimoji="1" lang="ja-JP" altLang="en-US" sz="1400" b="1" dirty="0">
                <a:solidFill>
                  <a:schemeClr val="tx1">
                    <a:lumMod val="65000"/>
                    <a:lumOff val="35000"/>
                  </a:schemeClr>
                </a:solidFill>
              </a:rPr>
              <a:t>江戸時代</a:t>
            </a: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endParaRPr kumimoji="1" lang="en-US" altLang="ja-JP" sz="1400" b="1" dirty="0">
              <a:solidFill>
                <a:schemeClr val="tx1">
                  <a:lumMod val="65000"/>
                  <a:lumOff val="35000"/>
                </a:schemeClr>
              </a:solidFill>
            </a:endParaRPr>
          </a:p>
          <a:p>
            <a:pPr algn="ctr"/>
            <a:endParaRPr kumimoji="1" lang="en-US" altLang="ja-JP" sz="1400" b="1" dirty="0">
              <a:solidFill>
                <a:schemeClr val="tx1">
                  <a:lumMod val="65000"/>
                  <a:lumOff val="35000"/>
                </a:schemeClr>
              </a:solidFill>
            </a:endParaRPr>
          </a:p>
          <a:p>
            <a:pPr algn="ctr"/>
            <a:endParaRPr kumimoji="1" lang="en-US" altLang="ja-JP" sz="1400" b="1" dirty="0">
              <a:solidFill>
                <a:schemeClr val="tx1">
                  <a:lumMod val="65000"/>
                  <a:lumOff val="35000"/>
                </a:schemeClr>
              </a:solidFill>
            </a:endParaRPr>
          </a:p>
          <a:p>
            <a:pPr algn="ctr"/>
            <a:r>
              <a:rPr kumimoji="1" lang="ja-JP" altLang="en-US" sz="1400" b="1" dirty="0">
                <a:solidFill>
                  <a:schemeClr val="tx1">
                    <a:lumMod val="65000"/>
                    <a:lumOff val="35000"/>
                  </a:schemeClr>
                </a:solidFill>
              </a:rPr>
              <a:t>明治時代</a:t>
            </a:r>
            <a:endParaRPr kumimoji="1"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endParaRPr lang="en-US" altLang="ja-JP" sz="1400" b="1" dirty="0">
              <a:solidFill>
                <a:schemeClr val="tx1">
                  <a:lumMod val="65000"/>
                  <a:lumOff val="35000"/>
                </a:schemeClr>
              </a:solidFill>
            </a:endParaRPr>
          </a:p>
          <a:p>
            <a:pPr algn="ctr"/>
            <a:r>
              <a:rPr kumimoji="1" lang="ja-JP" altLang="en-US" sz="1400" b="1" dirty="0">
                <a:solidFill>
                  <a:schemeClr val="tx1">
                    <a:lumMod val="65000"/>
                    <a:lumOff val="35000"/>
                  </a:schemeClr>
                </a:solidFill>
              </a:rPr>
              <a:t>現代</a:t>
            </a:r>
          </a:p>
        </p:txBody>
      </p:sp>
      <p:sp>
        <p:nvSpPr>
          <p:cNvPr id="5" name="テキスト ボックス 4"/>
          <p:cNvSpPr txBox="1"/>
          <p:nvPr/>
        </p:nvSpPr>
        <p:spPr>
          <a:xfrm>
            <a:off x="1561986" y="764704"/>
            <a:ext cx="1800493" cy="646331"/>
          </a:xfrm>
          <a:prstGeom prst="rect">
            <a:avLst/>
          </a:prstGeom>
          <a:noFill/>
        </p:spPr>
        <p:txBody>
          <a:bodyPr wrap="none" rtlCol="0">
            <a:spAutoFit/>
          </a:bodyPr>
          <a:lstStyle/>
          <a:p>
            <a:r>
              <a:rPr kumimoji="1" lang="ja-JP" altLang="en-US" dirty="0"/>
              <a:t>中国医学の伝来</a:t>
            </a:r>
            <a:endParaRPr kumimoji="1" lang="en-US" altLang="ja-JP" dirty="0"/>
          </a:p>
          <a:p>
            <a:r>
              <a:rPr lang="ja-JP" altLang="en-US" dirty="0"/>
              <a:t>医漢書の伝来</a:t>
            </a:r>
            <a:endParaRPr kumimoji="1" lang="ja-JP" altLang="en-US" dirty="0"/>
          </a:p>
        </p:txBody>
      </p:sp>
      <p:sp>
        <p:nvSpPr>
          <p:cNvPr id="6" name="ホームベース 5"/>
          <p:cNvSpPr/>
          <p:nvPr/>
        </p:nvSpPr>
        <p:spPr>
          <a:xfrm>
            <a:off x="2752952" y="1411035"/>
            <a:ext cx="1872208" cy="339779"/>
          </a:xfrm>
          <a:prstGeom prst="homePlat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65000"/>
                    <a:lumOff val="35000"/>
                  </a:schemeClr>
                </a:solidFill>
              </a:rPr>
              <a:t>遣隋使、遣唐使</a:t>
            </a:r>
          </a:p>
        </p:txBody>
      </p:sp>
      <p:sp>
        <p:nvSpPr>
          <p:cNvPr id="7" name="テキスト ボックス 6"/>
          <p:cNvSpPr txBox="1"/>
          <p:nvPr/>
        </p:nvSpPr>
        <p:spPr>
          <a:xfrm>
            <a:off x="1509618" y="1846868"/>
            <a:ext cx="5894562" cy="369332"/>
          </a:xfrm>
          <a:prstGeom prst="rect">
            <a:avLst/>
          </a:prstGeom>
          <a:noFill/>
        </p:spPr>
        <p:txBody>
          <a:bodyPr wrap="none" rtlCol="0">
            <a:spAutoFit/>
          </a:bodyPr>
          <a:lstStyle/>
          <a:p>
            <a:r>
              <a:rPr kumimoji="1" lang="ja-JP" altLang="en-US" dirty="0"/>
              <a:t>遣唐使の廃止、日本人の手により医漢書を作成　「医心方」</a:t>
            </a:r>
          </a:p>
        </p:txBody>
      </p:sp>
      <p:sp>
        <p:nvSpPr>
          <p:cNvPr id="8" name="テキスト ボックス 7"/>
          <p:cNvSpPr txBox="1"/>
          <p:nvPr/>
        </p:nvSpPr>
        <p:spPr>
          <a:xfrm>
            <a:off x="1574932" y="2576680"/>
            <a:ext cx="2954655" cy="369332"/>
          </a:xfrm>
          <a:prstGeom prst="rect">
            <a:avLst/>
          </a:prstGeom>
          <a:noFill/>
        </p:spPr>
        <p:txBody>
          <a:bodyPr wrap="none" rtlCol="0">
            <a:spAutoFit/>
          </a:bodyPr>
          <a:lstStyle/>
          <a:p>
            <a:r>
              <a:rPr kumimoji="1" lang="ja-JP" altLang="en-US" dirty="0"/>
              <a:t>宋の医漢書「傷寒論」が輸入</a:t>
            </a:r>
          </a:p>
        </p:txBody>
      </p:sp>
      <p:sp>
        <p:nvSpPr>
          <p:cNvPr id="9" name="テキスト ボックス 8"/>
          <p:cNvSpPr txBox="1"/>
          <p:nvPr/>
        </p:nvSpPr>
        <p:spPr>
          <a:xfrm>
            <a:off x="1557970" y="3145749"/>
            <a:ext cx="3647152" cy="369332"/>
          </a:xfrm>
          <a:prstGeom prst="rect">
            <a:avLst/>
          </a:prstGeom>
          <a:noFill/>
        </p:spPr>
        <p:txBody>
          <a:bodyPr wrap="none" rtlCol="0">
            <a:spAutoFit/>
          </a:bodyPr>
          <a:lstStyle/>
          <a:p>
            <a:r>
              <a:rPr kumimoji="1" lang="ja-JP" altLang="en-US" dirty="0"/>
              <a:t>中国伝統医学の日本化（後世方派）</a:t>
            </a:r>
          </a:p>
        </p:txBody>
      </p:sp>
      <p:sp>
        <p:nvSpPr>
          <p:cNvPr id="11" name="テキスト ボックス 10"/>
          <p:cNvSpPr txBox="1"/>
          <p:nvPr/>
        </p:nvSpPr>
        <p:spPr>
          <a:xfrm>
            <a:off x="1644159" y="3797615"/>
            <a:ext cx="6930102" cy="369332"/>
          </a:xfrm>
          <a:prstGeom prst="rect">
            <a:avLst/>
          </a:prstGeom>
          <a:noFill/>
        </p:spPr>
        <p:txBody>
          <a:bodyPr wrap="none" rtlCol="0">
            <a:spAutoFit/>
          </a:bodyPr>
          <a:lstStyle/>
          <a:p>
            <a:r>
              <a:rPr kumimoji="1" lang="ja-JP" altLang="en-US" dirty="0"/>
              <a:t>観念的な理論を廃止、実践的な「傷寒論」を唱えるようになる（古方派）</a:t>
            </a:r>
            <a:endParaRPr kumimoji="1" lang="en-US" altLang="ja-JP" dirty="0"/>
          </a:p>
        </p:txBody>
      </p:sp>
      <p:sp>
        <p:nvSpPr>
          <p:cNvPr id="12" name="テキスト ボックス 11"/>
          <p:cNvSpPr txBox="1"/>
          <p:nvPr/>
        </p:nvSpPr>
        <p:spPr>
          <a:xfrm>
            <a:off x="1631203" y="4142539"/>
            <a:ext cx="6769802" cy="369332"/>
          </a:xfrm>
          <a:prstGeom prst="rect">
            <a:avLst/>
          </a:prstGeom>
          <a:noFill/>
        </p:spPr>
        <p:txBody>
          <a:bodyPr wrap="none" rtlCol="0">
            <a:spAutoFit/>
          </a:bodyPr>
          <a:lstStyle/>
          <a:p>
            <a:r>
              <a:rPr kumimoji="1" lang="ja-JP" altLang="en-US" dirty="0"/>
              <a:t>処方の有用性を重要視し、古法派と後世方派の中間をとる（折衷派）</a:t>
            </a:r>
          </a:p>
        </p:txBody>
      </p:sp>
      <p:sp>
        <p:nvSpPr>
          <p:cNvPr id="13" name="テキスト ボックス 12"/>
          <p:cNvSpPr txBox="1"/>
          <p:nvPr/>
        </p:nvSpPr>
        <p:spPr>
          <a:xfrm>
            <a:off x="1611122" y="4643458"/>
            <a:ext cx="5516254" cy="369332"/>
          </a:xfrm>
          <a:prstGeom prst="rect">
            <a:avLst/>
          </a:prstGeom>
          <a:noFill/>
        </p:spPr>
        <p:txBody>
          <a:bodyPr wrap="none" rtlCol="0">
            <a:spAutoFit/>
          </a:bodyPr>
          <a:lstStyle/>
          <a:p>
            <a:r>
              <a:rPr lang="ja-JP" altLang="en-US" dirty="0"/>
              <a:t>漢方</a:t>
            </a:r>
            <a:r>
              <a:rPr kumimoji="1" lang="ja-JP" altLang="en-US" dirty="0"/>
              <a:t>と蘭方の折衷（漢蘭折衷派）　浅田宗伯、華岡青洲</a:t>
            </a:r>
          </a:p>
        </p:txBody>
      </p:sp>
      <p:sp>
        <p:nvSpPr>
          <p:cNvPr id="14" name="テキスト ボックス 13"/>
          <p:cNvSpPr txBox="1"/>
          <p:nvPr/>
        </p:nvSpPr>
        <p:spPr>
          <a:xfrm>
            <a:off x="1631203" y="5208569"/>
            <a:ext cx="5987537" cy="369332"/>
          </a:xfrm>
          <a:prstGeom prst="rect">
            <a:avLst/>
          </a:prstGeom>
          <a:noFill/>
        </p:spPr>
        <p:txBody>
          <a:bodyPr wrap="none" rtlCol="0">
            <a:spAutoFit/>
          </a:bodyPr>
          <a:lstStyle/>
          <a:p>
            <a:r>
              <a:rPr kumimoji="1" lang="ja-JP" altLang="en-US" dirty="0"/>
              <a:t>明治政府は西洋医学の制度を整備し、医師免許規則を制定</a:t>
            </a:r>
          </a:p>
        </p:txBody>
      </p:sp>
      <p:sp>
        <p:nvSpPr>
          <p:cNvPr id="15" name="角丸四角形 14"/>
          <p:cNvSpPr/>
          <p:nvPr/>
        </p:nvSpPr>
        <p:spPr>
          <a:xfrm>
            <a:off x="6876256" y="5602534"/>
            <a:ext cx="1944216" cy="2856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漢方絶滅の危機</a:t>
            </a:r>
          </a:p>
        </p:txBody>
      </p:sp>
      <p:sp>
        <p:nvSpPr>
          <p:cNvPr id="16" name="テキスト ボックス 15"/>
          <p:cNvSpPr txBox="1"/>
          <p:nvPr/>
        </p:nvSpPr>
        <p:spPr>
          <a:xfrm>
            <a:off x="1611122" y="5784862"/>
            <a:ext cx="3953326" cy="369332"/>
          </a:xfrm>
          <a:prstGeom prst="rect">
            <a:avLst/>
          </a:prstGeom>
          <a:noFill/>
        </p:spPr>
        <p:txBody>
          <a:bodyPr wrap="none" rtlCol="0">
            <a:spAutoFit/>
          </a:bodyPr>
          <a:lstStyle/>
          <a:p>
            <a:r>
              <a:rPr lang="ja-JP" altLang="en-US" dirty="0"/>
              <a:t>漢方</a:t>
            </a:r>
            <a:r>
              <a:rPr kumimoji="1" lang="ja-JP" altLang="en-US" dirty="0"/>
              <a:t>エキス剤が薬価基準に収載される</a:t>
            </a:r>
          </a:p>
        </p:txBody>
      </p:sp>
      <p:sp>
        <p:nvSpPr>
          <p:cNvPr id="17" name="角丸四角形 16"/>
          <p:cNvSpPr/>
          <p:nvPr/>
        </p:nvSpPr>
        <p:spPr>
          <a:xfrm>
            <a:off x="5628561" y="5969528"/>
            <a:ext cx="1498815" cy="28564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漢方の復活</a:t>
            </a:r>
          </a:p>
        </p:txBody>
      </p:sp>
      <p:sp>
        <p:nvSpPr>
          <p:cNvPr id="18" name="テキスト ボックス 17"/>
          <p:cNvSpPr txBox="1"/>
          <p:nvPr/>
        </p:nvSpPr>
        <p:spPr>
          <a:xfrm>
            <a:off x="1621873" y="6154194"/>
            <a:ext cx="2262158" cy="369332"/>
          </a:xfrm>
          <a:prstGeom prst="rect">
            <a:avLst/>
          </a:prstGeom>
          <a:noFill/>
        </p:spPr>
        <p:txBody>
          <a:bodyPr wrap="none" rtlCol="0">
            <a:spAutoFit/>
          </a:bodyPr>
          <a:lstStyle/>
          <a:p>
            <a:r>
              <a:rPr kumimoji="1" lang="ja-JP" altLang="en-US" dirty="0"/>
              <a:t>日本東洋医学会</a:t>
            </a:r>
            <a:r>
              <a:rPr lang="ja-JP" altLang="en-US" dirty="0"/>
              <a:t>発足</a:t>
            </a:r>
            <a:endParaRPr kumimoji="1" lang="ja-JP" altLang="en-US" dirty="0"/>
          </a:p>
        </p:txBody>
      </p:sp>
      <p:sp>
        <p:nvSpPr>
          <p:cNvPr id="19" name="テキスト ボックス 18"/>
          <p:cNvSpPr txBox="1"/>
          <p:nvPr/>
        </p:nvSpPr>
        <p:spPr>
          <a:xfrm>
            <a:off x="2414226" y="6372036"/>
            <a:ext cx="4713150" cy="369332"/>
          </a:xfrm>
          <a:prstGeom prst="rect">
            <a:avLst/>
          </a:prstGeom>
          <a:noFill/>
        </p:spPr>
        <p:txBody>
          <a:bodyPr wrap="none" rtlCol="0">
            <a:spAutoFit/>
          </a:bodyPr>
          <a:lstStyle/>
          <a:p>
            <a:r>
              <a:rPr kumimoji="1" lang="ja-JP" altLang="en-US" dirty="0"/>
              <a:t>医学教育モデルコアカリキュラムに漢方が導入</a:t>
            </a:r>
          </a:p>
        </p:txBody>
      </p:sp>
      <p:sp>
        <p:nvSpPr>
          <p:cNvPr id="20" name="円/楕円 19"/>
          <p:cNvSpPr/>
          <p:nvPr/>
        </p:nvSpPr>
        <p:spPr>
          <a:xfrm>
            <a:off x="5233380" y="3368411"/>
            <a:ext cx="1591344" cy="345330"/>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2"/>
                </a:solidFill>
              </a:rPr>
              <a:t>陰陽五行説</a:t>
            </a:r>
          </a:p>
        </p:txBody>
      </p:sp>
      <p:sp>
        <p:nvSpPr>
          <p:cNvPr id="21" name="円/楕円 20"/>
          <p:cNvSpPr/>
          <p:nvPr/>
        </p:nvSpPr>
        <p:spPr>
          <a:xfrm>
            <a:off x="4689318" y="1300740"/>
            <a:ext cx="2035760" cy="531888"/>
          </a:xfrm>
          <a:prstGeom prst="ellipse">
            <a:avLst/>
          </a:prstGeom>
          <a:solidFill>
            <a:srgbClr val="FFFF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2"/>
                </a:solidFill>
              </a:rPr>
              <a:t>正倉院の薬物：鑑真</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2786" y="4527557"/>
            <a:ext cx="788553" cy="72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http://upload.wikimedia.org/wikipedia/commons/thumb/5/56/Shoso-in.jpg/300px-Shoso-i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0534" y="186714"/>
            <a:ext cx="142875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7038" y="930156"/>
            <a:ext cx="644778" cy="91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descr="DaturaMetel-plant.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7193" y="4381974"/>
            <a:ext cx="880306" cy="117240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noChangeAspect="1"/>
          </p:cNvPicPr>
          <p:nvPr/>
        </p:nvPicPr>
        <p:blipFill>
          <a:blip r:embed="rId10"/>
          <a:stretch>
            <a:fillRect/>
          </a:stretch>
        </p:blipFill>
        <p:spPr>
          <a:xfrm>
            <a:off x="4562238" y="2223963"/>
            <a:ext cx="617737" cy="914023"/>
          </a:xfrm>
          <a:prstGeom prst="rect">
            <a:avLst/>
          </a:prstGeom>
        </p:spPr>
      </p:pic>
      <p:pic>
        <p:nvPicPr>
          <p:cNvPr id="25" name="図 24"/>
          <p:cNvPicPr>
            <a:picLocks noChangeAspect="1"/>
          </p:cNvPicPr>
          <p:nvPr/>
        </p:nvPicPr>
        <p:blipFill>
          <a:blip r:embed="rId11"/>
          <a:stretch>
            <a:fillRect/>
          </a:stretch>
        </p:blipFill>
        <p:spPr>
          <a:xfrm>
            <a:off x="6911313" y="2162183"/>
            <a:ext cx="2096186" cy="1596984"/>
          </a:xfrm>
          <a:prstGeom prst="rect">
            <a:avLst/>
          </a:prstGeom>
        </p:spPr>
      </p:pic>
      <p:pic>
        <p:nvPicPr>
          <p:cNvPr id="22" name="図 21"/>
          <p:cNvPicPr>
            <a:picLocks noChangeAspect="1"/>
          </p:cNvPicPr>
          <p:nvPr/>
        </p:nvPicPr>
        <p:blipFill>
          <a:blip r:embed="rId12"/>
          <a:stretch>
            <a:fillRect/>
          </a:stretch>
        </p:blipFill>
        <p:spPr>
          <a:xfrm>
            <a:off x="7430534" y="867965"/>
            <a:ext cx="1692620" cy="1334472"/>
          </a:xfrm>
          <a:prstGeom prst="rect">
            <a:avLst/>
          </a:prstGeom>
        </p:spPr>
      </p:pic>
    </p:spTree>
    <p:extLst>
      <p:ext uri="{BB962C8B-B14F-4D97-AF65-F5344CB8AC3E}">
        <p14:creationId xmlns:p14="http://schemas.microsoft.com/office/powerpoint/2010/main" val="268887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7350" y="79435"/>
            <a:ext cx="8229600" cy="796950"/>
          </a:xfrm>
        </p:spPr>
        <p:txBody>
          <a:bodyPr>
            <a:normAutofit/>
          </a:bodyPr>
          <a:lstStyle/>
          <a:p>
            <a:r>
              <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生薬とは、漢方薬とは</a:t>
            </a:r>
          </a:p>
        </p:txBody>
      </p:sp>
      <p:sp>
        <p:nvSpPr>
          <p:cNvPr id="3" name="スライド番号プレースホルダー 2"/>
          <p:cNvSpPr>
            <a:spLocks noGrp="1"/>
          </p:cNvSpPr>
          <p:nvPr>
            <p:ph type="sldNum" sz="quarter" idx="12"/>
          </p:nvPr>
        </p:nvSpPr>
        <p:spPr/>
        <p:txBody>
          <a:bodyPr/>
          <a:lstStyle/>
          <a:p>
            <a:fld id="{F2A7A635-D6D9-4912-AAEC-E9EDE6A96C96}" type="slidenum">
              <a:rPr kumimoji="1" lang="ja-JP" altLang="en-US" smtClean="0"/>
              <a:t>5</a:t>
            </a:fld>
            <a:endParaRPr kumimoji="1" lang="ja-JP" alt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39" y="1351722"/>
            <a:ext cx="563483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902630" y="1001186"/>
            <a:ext cx="6832320" cy="369332"/>
          </a:xfrm>
          <a:prstGeom prst="rect">
            <a:avLst/>
          </a:prstGeom>
          <a:noFill/>
        </p:spPr>
        <p:txBody>
          <a:bodyPr wrap="none" rtlCol="0">
            <a:spAutoFit/>
          </a:bodyPr>
          <a:lstStyle/>
          <a:p>
            <a:r>
              <a:rPr kumimoji="1" lang="ja-JP" altLang="en-US" b="1" dirty="0">
                <a:solidFill>
                  <a:srgbClr val="FF0000"/>
                </a:solidFill>
                <a:effectLst>
                  <a:outerShdw blurRad="38100" dist="38100" dir="2700000" algn="tl">
                    <a:srgbClr val="000000">
                      <a:alpha val="43137"/>
                    </a:srgbClr>
                  </a:outerShdw>
                </a:effectLst>
              </a:rPr>
              <a:t>生薬：そのまま、あるいは簡単な加工を施して薬用に供される天然物</a:t>
            </a: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7921" y="1582066"/>
            <a:ext cx="3429592" cy="255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横巻き 4"/>
          <p:cNvSpPr/>
          <p:nvPr/>
        </p:nvSpPr>
        <p:spPr>
          <a:xfrm>
            <a:off x="422799" y="4822909"/>
            <a:ext cx="3290216" cy="1643743"/>
          </a:xfrm>
          <a:prstGeom prst="horizontalScroll">
            <a:avLst>
              <a:gd name="adj" fmla="val 97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医薬制度による分類</a:t>
            </a:r>
            <a:endParaRPr kumimoji="1" lang="en-US" altLang="ja-JP" dirty="0">
              <a:solidFill>
                <a:srgbClr val="FF0000"/>
              </a:solidFill>
            </a:endParaRPr>
          </a:p>
          <a:p>
            <a:r>
              <a:rPr lang="ja-JP" altLang="en-US" sz="1400" dirty="0">
                <a:solidFill>
                  <a:schemeClr val="tx1"/>
                </a:solidFill>
              </a:rPr>
              <a:t>１．医療用生薬（処方薬）：医</a:t>
            </a:r>
            <a:endParaRPr lang="en-US" altLang="ja-JP" sz="1400" dirty="0">
              <a:solidFill>
                <a:schemeClr val="tx1"/>
              </a:solidFill>
            </a:endParaRPr>
          </a:p>
          <a:p>
            <a:r>
              <a:rPr kumimoji="1" lang="ja-JP" altLang="en-US" sz="1400" dirty="0">
                <a:solidFill>
                  <a:schemeClr val="tx1"/>
                </a:solidFill>
              </a:rPr>
              <a:t>２．一般用生薬（一般消費者が薬局で買える）：般</a:t>
            </a:r>
            <a:endParaRPr kumimoji="1" lang="en-US" altLang="ja-JP" sz="1400" dirty="0">
              <a:solidFill>
                <a:schemeClr val="tx1"/>
              </a:solidFill>
            </a:endParaRPr>
          </a:p>
          <a:p>
            <a:r>
              <a:rPr lang="ja-JP" altLang="en-US" sz="1400" dirty="0">
                <a:solidFill>
                  <a:schemeClr val="tx1"/>
                </a:solidFill>
              </a:rPr>
              <a:t>３．製造専用生薬（医薬品メーカ）：専</a:t>
            </a:r>
            <a:endParaRPr kumimoji="1" lang="ja-JP" altLang="en-US" sz="1400" dirty="0">
              <a:solidFill>
                <a:schemeClr val="tx1"/>
              </a:solidFill>
            </a:endParaRPr>
          </a:p>
        </p:txBody>
      </p:sp>
      <p:grpSp>
        <p:nvGrpSpPr>
          <p:cNvPr id="10" name="グループ化 9"/>
          <p:cNvGrpSpPr/>
          <p:nvPr/>
        </p:nvGrpSpPr>
        <p:grpSpPr>
          <a:xfrm>
            <a:off x="4005740" y="4273806"/>
            <a:ext cx="4715949" cy="2422215"/>
            <a:chOff x="625475" y="1458913"/>
            <a:chExt cx="8278813" cy="5917522"/>
          </a:xfrm>
        </p:grpSpPr>
        <p:sp>
          <p:nvSpPr>
            <p:cNvPr id="11" name="AutoShape 3"/>
            <p:cNvSpPr>
              <a:spLocks noChangeArrowheads="1"/>
            </p:cNvSpPr>
            <p:nvPr/>
          </p:nvSpPr>
          <p:spPr bwMode="auto">
            <a:xfrm rot="1644224">
              <a:off x="3271838" y="2870200"/>
              <a:ext cx="881062" cy="530225"/>
            </a:xfrm>
            <a:prstGeom prst="rightArrow">
              <a:avLst>
                <a:gd name="adj1" fmla="val 50000"/>
                <a:gd name="adj2" fmla="val 41542"/>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12" name="AutoShape 4"/>
            <p:cNvSpPr>
              <a:spLocks noChangeArrowheads="1"/>
            </p:cNvSpPr>
            <p:nvPr/>
          </p:nvSpPr>
          <p:spPr bwMode="auto">
            <a:xfrm rot="20551293">
              <a:off x="2768600" y="3705225"/>
              <a:ext cx="862013" cy="482600"/>
            </a:xfrm>
            <a:prstGeom prst="rightArrow">
              <a:avLst>
                <a:gd name="adj1" fmla="val 50000"/>
                <a:gd name="adj2" fmla="val 44655"/>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13" name="AutoShape 5"/>
            <p:cNvSpPr>
              <a:spLocks noChangeArrowheads="1"/>
            </p:cNvSpPr>
            <p:nvPr/>
          </p:nvSpPr>
          <p:spPr bwMode="auto">
            <a:xfrm rot="18730403" flipV="1">
              <a:off x="3362326" y="4451350"/>
              <a:ext cx="863600" cy="479425"/>
            </a:xfrm>
            <a:prstGeom prst="rightArrow">
              <a:avLst>
                <a:gd name="adj1" fmla="val 50000"/>
                <a:gd name="adj2" fmla="val 45033"/>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14" name="AutoShape 6"/>
            <p:cNvSpPr>
              <a:spLocks noChangeArrowheads="1"/>
            </p:cNvSpPr>
            <p:nvPr/>
          </p:nvSpPr>
          <p:spPr bwMode="auto">
            <a:xfrm rot="5400000" flipH="1" flipV="1">
              <a:off x="4364831" y="4541044"/>
              <a:ext cx="568325" cy="503238"/>
            </a:xfrm>
            <a:prstGeom prst="rightArrow">
              <a:avLst>
                <a:gd name="adj1" fmla="val 50000"/>
                <a:gd name="adj2" fmla="val 28233"/>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15" name="AutoShape 7"/>
            <p:cNvSpPr>
              <a:spLocks noChangeArrowheads="1"/>
            </p:cNvSpPr>
            <p:nvPr/>
          </p:nvSpPr>
          <p:spPr bwMode="auto">
            <a:xfrm rot="19535272" flipH="1">
              <a:off x="5132388" y="2986088"/>
              <a:ext cx="568325" cy="431800"/>
            </a:xfrm>
            <a:prstGeom prst="rightArrow">
              <a:avLst>
                <a:gd name="adj1" fmla="val 50000"/>
                <a:gd name="adj2" fmla="val 32904"/>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16" name="AutoShape 8"/>
            <p:cNvSpPr>
              <a:spLocks noChangeArrowheads="1"/>
            </p:cNvSpPr>
            <p:nvPr/>
          </p:nvSpPr>
          <p:spPr bwMode="auto">
            <a:xfrm rot="384895" flipH="1" flipV="1">
              <a:off x="5578475" y="3735388"/>
              <a:ext cx="1223963" cy="503237"/>
            </a:xfrm>
            <a:prstGeom prst="rightArrow">
              <a:avLst>
                <a:gd name="adj1" fmla="val 50000"/>
                <a:gd name="adj2" fmla="val 60805"/>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pic>
          <p:nvPicPr>
            <p:cNvPr id="17"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4221163"/>
              <a:ext cx="109378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eform 11"/>
            <p:cNvSpPr>
              <a:spLocks/>
            </p:cNvSpPr>
            <p:nvPr/>
          </p:nvSpPr>
          <p:spPr bwMode="auto">
            <a:xfrm>
              <a:off x="3751263" y="3491746"/>
              <a:ext cx="1541462" cy="854829"/>
            </a:xfrm>
            <a:custGeom>
              <a:avLst/>
              <a:gdLst>
                <a:gd name="T0" fmla="*/ 637 w 1603"/>
                <a:gd name="T1" fmla="*/ 11 h 724"/>
                <a:gd name="T2" fmla="*/ 451 w 1603"/>
                <a:gd name="T3" fmla="*/ 101 h 724"/>
                <a:gd name="T4" fmla="*/ 370 w 1603"/>
                <a:gd name="T5" fmla="*/ 173 h 724"/>
                <a:gd name="T6" fmla="*/ 94 w 1603"/>
                <a:gd name="T7" fmla="*/ 141 h 724"/>
                <a:gd name="T8" fmla="*/ 37 w 1603"/>
                <a:gd name="T9" fmla="*/ 222 h 724"/>
                <a:gd name="T10" fmla="*/ 319 w 1603"/>
                <a:gd name="T11" fmla="*/ 365 h 724"/>
                <a:gd name="T12" fmla="*/ 459 w 1603"/>
                <a:gd name="T13" fmla="*/ 571 h 724"/>
                <a:gd name="T14" fmla="*/ 702 w 1603"/>
                <a:gd name="T15" fmla="*/ 700 h 724"/>
                <a:gd name="T16" fmla="*/ 1335 w 1603"/>
                <a:gd name="T17" fmla="*/ 684 h 724"/>
                <a:gd name="T18" fmla="*/ 1567 w 1603"/>
                <a:gd name="T19" fmla="*/ 461 h 724"/>
                <a:gd name="T20" fmla="*/ 1554 w 1603"/>
                <a:gd name="T21" fmla="*/ 214 h 724"/>
                <a:gd name="T22" fmla="*/ 1375 w 1603"/>
                <a:gd name="T23" fmla="*/ 60 h 724"/>
                <a:gd name="T24" fmla="*/ 1205 w 1603"/>
                <a:gd name="T25" fmla="*/ 11 h 724"/>
                <a:gd name="T26" fmla="*/ 889 w 1603"/>
                <a:gd name="T27" fmla="*/ 36 h 724"/>
                <a:gd name="T28" fmla="*/ 637 w 1603"/>
                <a:gd name="T29" fmla="*/ 11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3" h="724">
                  <a:moveTo>
                    <a:pt x="637" y="11"/>
                  </a:moveTo>
                  <a:cubicBezTo>
                    <a:pt x="564" y="22"/>
                    <a:pt x="495" y="74"/>
                    <a:pt x="451" y="101"/>
                  </a:cubicBezTo>
                  <a:cubicBezTo>
                    <a:pt x="407" y="128"/>
                    <a:pt x="429" y="166"/>
                    <a:pt x="370" y="173"/>
                  </a:cubicBezTo>
                  <a:cubicBezTo>
                    <a:pt x="311" y="180"/>
                    <a:pt x="149" y="133"/>
                    <a:pt x="94" y="141"/>
                  </a:cubicBezTo>
                  <a:cubicBezTo>
                    <a:pt x="39" y="149"/>
                    <a:pt x="0" y="185"/>
                    <a:pt x="37" y="222"/>
                  </a:cubicBezTo>
                  <a:cubicBezTo>
                    <a:pt x="74" y="259"/>
                    <a:pt x="249" y="307"/>
                    <a:pt x="319" y="365"/>
                  </a:cubicBezTo>
                  <a:cubicBezTo>
                    <a:pt x="389" y="423"/>
                    <a:pt x="395" y="515"/>
                    <a:pt x="459" y="571"/>
                  </a:cubicBezTo>
                  <a:cubicBezTo>
                    <a:pt x="523" y="627"/>
                    <a:pt x="556" y="681"/>
                    <a:pt x="702" y="700"/>
                  </a:cubicBezTo>
                  <a:cubicBezTo>
                    <a:pt x="848" y="719"/>
                    <a:pt x="1191" y="724"/>
                    <a:pt x="1335" y="684"/>
                  </a:cubicBezTo>
                  <a:cubicBezTo>
                    <a:pt x="1479" y="644"/>
                    <a:pt x="1531" y="539"/>
                    <a:pt x="1567" y="461"/>
                  </a:cubicBezTo>
                  <a:cubicBezTo>
                    <a:pt x="1603" y="383"/>
                    <a:pt x="1586" y="281"/>
                    <a:pt x="1554" y="214"/>
                  </a:cubicBezTo>
                  <a:cubicBezTo>
                    <a:pt x="1522" y="147"/>
                    <a:pt x="1433" y="94"/>
                    <a:pt x="1375" y="60"/>
                  </a:cubicBezTo>
                  <a:cubicBezTo>
                    <a:pt x="1317" y="26"/>
                    <a:pt x="1286" y="15"/>
                    <a:pt x="1205" y="11"/>
                  </a:cubicBezTo>
                  <a:cubicBezTo>
                    <a:pt x="1124" y="7"/>
                    <a:pt x="984" y="36"/>
                    <a:pt x="889" y="36"/>
                  </a:cubicBezTo>
                  <a:cubicBezTo>
                    <a:pt x="794" y="36"/>
                    <a:pt x="715" y="0"/>
                    <a:pt x="637" y="11"/>
                  </a:cubicBezTo>
                  <a:close/>
                </a:path>
              </a:pathLst>
            </a:custGeom>
            <a:solidFill>
              <a:srgbClr val="808000"/>
            </a:solidFill>
            <a:ln>
              <a:noFill/>
            </a:ln>
            <a:effectLst>
              <a:prstShdw prst="shdw17" dist="17961" dir="2700000">
                <a:srgbClr val="808000">
                  <a:gamma/>
                  <a:shade val="60000"/>
                  <a:invGamma/>
                </a:srgbClr>
              </a:prstShdw>
            </a:effectLst>
            <a:extLst>
              <a:ext uri="{91240B29-F687-4F45-9708-019B960494DF}">
                <a14:hiddenLine xmlns:a14="http://schemas.microsoft.com/office/drawing/2010/main" w="9525">
                  <a:solidFill>
                    <a:srgbClr val="FF0000"/>
                  </a:solidFill>
                  <a:round/>
                  <a:headEnd/>
                  <a:tailEnd/>
                </a14:hiddenLine>
              </a:ext>
            </a:extLst>
          </p:spPr>
          <p:txBody>
            <a:bodyPr wrap="none" anchor="ctr"/>
            <a:lstStyle/>
            <a:p>
              <a:endParaRPr lang="ja-JP" altLang="en-US" sz="1400"/>
            </a:p>
          </p:txBody>
        </p:sp>
        <p:sp>
          <p:nvSpPr>
            <p:cNvPr id="19" name="Oval 12"/>
            <p:cNvSpPr>
              <a:spLocks noChangeArrowheads="1"/>
            </p:cNvSpPr>
            <p:nvPr/>
          </p:nvSpPr>
          <p:spPr bwMode="auto">
            <a:xfrm>
              <a:off x="4319575" y="3450421"/>
              <a:ext cx="692360" cy="198358"/>
            </a:xfrm>
            <a:prstGeom prst="ellipse">
              <a:avLst/>
            </a:prstGeom>
            <a:solidFill>
              <a:srgbClr val="6A6800"/>
            </a:solidFill>
            <a:ln>
              <a:noFill/>
            </a:ln>
            <a:effectLst>
              <a:prstShdw prst="shdw18" dist="17961" dir="13500000">
                <a:srgbClr val="6A6800">
                  <a:gamma/>
                  <a:shade val="60000"/>
                  <a:invGamma/>
                </a:srgbClr>
              </a:prstShdw>
            </a:effectLst>
            <a:extLst>
              <a:ext uri="{91240B29-F687-4F45-9708-019B960494DF}">
                <a14:hiddenLine xmlns:a14="http://schemas.microsoft.com/office/drawing/2010/main" w="9525">
                  <a:solidFill>
                    <a:srgbClr val="FF0000"/>
                  </a:solidFill>
                  <a:round/>
                  <a:headEnd/>
                  <a:tailEnd/>
                </a14:hiddenLine>
              </a:ext>
            </a:extLst>
          </p:spPr>
          <p:txBody>
            <a:bodyPr wrap="none" anchor="ctr"/>
            <a:lstStyle/>
            <a:p>
              <a:endParaRPr lang="ja-JP" altLang="en-US" sz="1400"/>
            </a:p>
          </p:txBody>
        </p:sp>
        <p:sp>
          <p:nvSpPr>
            <p:cNvPr id="20" name="Oval 13"/>
            <p:cNvSpPr>
              <a:spLocks noChangeArrowheads="1"/>
            </p:cNvSpPr>
            <p:nvPr/>
          </p:nvSpPr>
          <p:spPr bwMode="auto">
            <a:xfrm rot="19646420">
              <a:off x="3796459" y="3677116"/>
              <a:ext cx="84622" cy="75565"/>
            </a:xfrm>
            <a:prstGeom prst="ellipse">
              <a:avLst/>
            </a:prstGeom>
            <a:solidFill>
              <a:srgbClr val="6A6800"/>
            </a:solidFill>
            <a:ln>
              <a:noFill/>
            </a:ln>
            <a:effectLst>
              <a:prstShdw prst="shdw18" dist="17961" dir="13500000">
                <a:srgbClr val="6A6800">
                  <a:gamma/>
                  <a:shade val="60000"/>
                  <a:invGamma/>
                </a:srgbClr>
              </a:prstShdw>
            </a:effectLst>
            <a:extLst>
              <a:ext uri="{91240B29-F687-4F45-9708-019B960494DF}">
                <a14:hiddenLine xmlns:a14="http://schemas.microsoft.com/office/drawing/2010/main" w="9525">
                  <a:solidFill>
                    <a:srgbClr val="FF0000"/>
                  </a:solidFill>
                  <a:round/>
                  <a:headEnd/>
                  <a:tailEnd/>
                </a14:hiddenLine>
              </a:ext>
            </a:extLst>
          </p:spPr>
          <p:txBody>
            <a:bodyPr wrap="none" anchor="ctr"/>
            <a:lstStyle/>
            <a:p>
              <a:endParaRPr lang="ja-JP" altLang="en-US" sz="1400"/>
            </a:p>
          </p:txBody>
        </p:sp>
        <p:sp>
          <p:nvSpPr>
            <p:cNvPr id="21" name="Oval 14"/>
            <p:cNvSpPr>
              <a:spLocks noChangeArrowheads="1"/>
            </p:cNvSpPr>
            <p:nvPr/>
          </p:nvSpPr>
          <p:spPr bwMode="auto">
            <a:xfrm>
              <a:off x="4334961" y="3420904"/>
              <a:ext cx="692360" cy="198358"/>
            </a:xfrm>
            <a:prstGeom prst="ellipse">
              <a:avLst/>
            </a:prstGeom>
            <a:gradFill rotWithShape="0">
              <a:gsLst>
                <a:gs pos="0">
                  <a:srgbClr val="808000">
                    <a:gamma/>
                    <a:shade val="46275"/>
                    <a:invGamma/>
                  </a:srgbClr>
                </a:gs>
                <a:gs pos="100000">
                  <a:srgbClr val="808000"/>
                </a:gs>
              </a:gsLst>
              <a:path path="shape">
                <a:fillToRect l="50000" t="50000" r="50000" b="50000"/>
              </a:path>
            </a:gradFill>
            <a:ln>
              <a:noFill/>
            </a:ln>
            <a:effectLst>
              <a:prstShdw prst="shdw17" dist="17961" dir="2700000">
                <a:srgbClr val="808000">
                  <a:gamma/>
                  <a:shade val="60000"/>
                  <a:invGamma/>
                </a:srgbClr>
              </a:prstShdw>
            </a:effectLst>
            <a:extLst>
              <a:ext uri="{91240B29-F687-4F45-9708-019B960494DF}">
                <a14:hiddenLine xmlns:a14="http://schemas.microsoft.com/office/drawing/2010/main" w="9525">
                  <a:solidFill>
                    <a:srgbClr val="FF0000"/>
                  </a:solidFill>
                  <a:round/>
                  <a:headEnd/>
                  <a:tailEnd/>
                </a14:hiddenLine>
              </a:ext>
            </a:extLst>
          </p:spPr>
          <p:txBody>
            <a:bodyPr wrap="none" anchor="ctr"/>
            <a:lstStyle/>
            <a:p>
              <a:endParaRPr lang="ja-JP" altLang="en-US" sz="1400"/>
            </a:p>
          </p:txBody>
        </p:sp>
        <p:sp>
          <p:nvSpPr>
            <p:cNvPr id="22" name="AutoShape 15"/>
            <p:cNvSpPr>
              <a:spLocks noChangeArrowheads="1"/>
            </p:cNvSpPr>
            <p:nvPr/>
          </p:nvSpPr>
          <p:spPr bwMode="auto">
            <a:xfrm>
              <a:off x="4627290" y="3402013"/>
              <a:ext cx="70198" cy="113348"/>
            </a:xfrm>
            <a:prstGeom prst="roundRect">
              <a:avLst>
                <a:gd name="adj" fmla="val 39583"/>
              </a:avLst>
            </a:prstGeom>
            <a:solidFill>
              <a:srgbClr val="6A6800"/>
            </a:solidFill>
            <a:ln>
              <a:noFill/>
            </a:ln>
            <a:effectLst>
              <a:prstShdw prst="shdw17" dist="17961" dir="2700000">
                <a:srgbClr val="6A6800">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sz="1400"/>
            </a:p>
          </p:txBody>
        </p:sp>
        <p:sp>
          <p:nvSpPr>
            <p:cNvPr id="23" name="Freeform 17"/>
            <p:cNvSpPr>
              <a:spLocks/>
            </p:cNvSpPr>
            <p:nvPr/>
          </p:nvSpPr>
          <p:spPr bwMode="auto">
            <a:xfrm rot="139922">
              <a:off x="4254373" y="3251121"/>
              <a:ext cx="895260" cy="397897"/>
            </a:xfrm>
            <a:custGeom>
              <a:avLst/>
              <a:gdLst>
                <a:gd name="T0" fmla="*/ 0 w 931"/>
                <a:gd name="T1" fmla="*/ 337 h 337"/>
                <a:gd name="T2" fmla="*/ 138 w 931"/>
                <a:gd name="T3" fmla="*/ 78 h 337"/>
                <a:gd name="T4" fmla="*/ 811 w 931"/>
                <a:gd name="T5" fmla="*/ 32 h 337"/>
                <a:gd name="T6" fmla="*/ 859 w 931"/>
                <a:gd name="T7" fmla="*/ 272 h 337"/>
              </a:gdLst>
              <a:ahLst/>
              <a:cxnLst>
                <a:cxn ang="0">
                  <a:pos x="T0" y="T1"/>
                </a:cxn>
                <a:cxn ang="0">
                  <a:pos x="T2" y="T3"/>
                </a:cxn>
                <a:cxn ang="0">
                  <a:pos x="T4" y="T5"/>
                </a:cxn>
                <a:cxn ang="0">
                  <a:pos x="T6" y="T7"/>
                </a:cxn>
              </a:cxnLst>
              <a:rect l="0" t="0" r="r" b="b"/>
              <a:pathLst>
                <a:path w="931" h="337">
                  <a:moveTo>
                    <a:pt x="0" y="337"/>
                  </a:moveTo>
                  <a:cubicBezTo>
                    <a:pt x="23" y="294"/>
                    <a:pt x="3" y="129"/>
                    <a:pt x="138" y="78"/>
                  </a:cubicBezTo>
                  <a:cubicBezTo>
                    <a:pt x="273" y="27"/>
                    <a:pt x="691" y="0"/>
                    <a:pt x="811" y="32"/>
                  </a:cubicBezTo>
                  <a:cubicBezTo>
                    <a:pt x="931" y="64"/>
                    <a:pt x="891" y="168"/>
                    <a:pt x="859" y="272"/>
                  </a:cubicBezTo>
                </a:path>
              </a:pathLst>
            </a:custGeom>
            <a:noFill/>
            <a:ln w="38100">
              <a:solidFill>
                <a:srgbClr val="9966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sz="1400"/>
            </a:p>
          </p:txBody>
        </p:sp>
        <p:sp>
          <p:nvSpPr>
            <p:cNvPr id="24" name="Freeform 18"/>
            <p:cNvSpPr>
              <a:spLocks/>
            </p:cNvSpPr>
            <p:nvPr/>
          </p:nvSpPr>
          <p:spPr bwMode="auto">
            <a:xfrm rot="139922">
              <a:off x="4243420" y="3212861"/>
              <a:ext cx="895260" cy="397897"/>
            </a:xfrm>
            <a:custGeom>
              <a:avLst/>
              <a:gdLst>
                <a:gd name="T0" fmla="*/ 0 w 931"/>
                <a:gd name="T1" fmla="*/ 337 h 337"/>
                <a:gd name="T2" fmla="*/ 138 w 931"/>
                <a:gd name="T3" fmla="*/ 78 h 337"/>
                <a:gd name="T4" fmla="*/ 811 w 931"/>
                <a:gd name="T5" fmla="*/ 32 h 337"/>
                <a:gd name="T6" fmla="*/ 859 w 931"/>
                <a:gd name="T7" fmla="*/ 272 h 337"/>
              </a:gdLst>
              <a:ahLst/>
              <a:cxnLst>
                <a:cxn ang="0">
                  <a:pos x="T0" y="T1"/>
                </a:cxn>
                <a:cxn ang="0">
                  <a:pos x="T2" y="T3"/>
                </a:cxn>
                <a:cxn ang="0">
                  <a:pos x="T4" y="T5"/>
                </a:cxn>
                <a:cxn ang="0">
                  <a:pos x="T6" y="T7"/>
                </a:cxn>
              </a:cxnLst>
              <a:rect l="0" t="0" r="r" b="b"/>
              <a:pathLst>
                <a:path w="931" h="337">
                  <a:moveTo>
                    <a:pt x="0" y="337"/>
                  </a:moveTo>
                  <a:cubicBezTo>
                    <a:pt x="23" y="294"/>
                    <a:pt x="3" y="129"/>
                    <a:pt x="138" y="78"/>
                  </a:cubicBezTo>
                  <a:cubicBezTo>
                    <a:pt x="273" y="27"/>
                    <a:pt x="691" y="0"/>
                    <a:pt x="811" y="32"/>
                  </a:cubicBezTo>
                  <a:cubicBezTo>
                    <a:pt x="931" y="64"/>
                    <a:pt x="891" y="168"/>
                    <a:pt x="859" y="272"/>
                  </a:cubicBezTo>
                </a:path>
              </a:pathLst>
            </a:custGeom>
            <a:noFill/>
            <a:ln w="38100">
              <a:solidFill>
                <a:srgbClr val="9966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sz="1400"/>
            </a:p>
          </p:txBody>
        </p:sp>
        <p:sp>
          <p:nvSpPr>
            <p:cNvPr id="25" name="Oval 19"/>
            <p:cNvSpPr>
              <a:spLocks noChangeArrowheads="1"/>
            </p:cNvSpPr>
            <p:nvPr/>
          </p:nvSpPr>
          <p:spPr bwMode="auto">
            <a:xfrm>
              <a:off x="4205143" y="3666490"/>
              <a:ext cx="923146" cy="566738"/>
            </a:xfrm>
            <a:prstGeom prst="ellipse">
              <a:avLst/>
            </a:prstGeom>
            <a:gradFill rotWithShape="0">
              <a:gsLst>
                <a:gs pos="0">
                  <a:srgbClr val="808000">
                    <a:gamma/>
                    <a:tint val="50196"/>
                    <a:invGamma/>
                  </a:srgbClr>
                </a:gs>
                <a:gs pos="100000">
                  <a:srgbClr val="808000"/>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sz="1400"/>
            </a:p>
          </p:txBody>
        </p:sp>
        <p:sp>
          <p:nvSpPr>
            <p:cNvPr id="26" name="Text Box 22"/>
            <p:cNvSpPr txBox="1">
              <a:spLocks noChangeArrowheads="1"/>
            </p:cNvSpPr>
            <p:nvPr/>
          </p:nvSpPr>
          <p:spPr bwMode="auto">
            <a:xfrm>
              <a:off x="625475" y="2924174"/>
              <a:ext cx="1079500" cy="6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葛根</a:t>
              </a:r>
            </a:p>
          </p:txBody>
        </p:sp>
        <p:sp>
          <p:nvSpPr>
            <p:cNvPr id="27" name="Text Box 23"/>
            <p:cNvSpPr txBox="1">
              <a:spLocks noChangeArrowheads="1"/>
            </p:cNvSpPr>
            <p:nvPr/>
          </p:nvSpPr>
          <p:spPr bwMode="auto">
            <a:xfrm>
              <a:off x="798514" y="4868862"/>
              <a:ext cx="792162" cy="11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大棗</a:t>
              </a:r>
            </a:p>
          </p:txBody>
        </p:sp>
        <p:sp>
          <p:nvSpPr>
            <p:cNvPr id="28" name="Text Box 24"/>
            <p:cNvSpPr txBox="1">
              <a:spLocks noChangeArrowheads="1"/>
            </p:cNvSpPr>
            <p:nvPr/>
          </p:nvSpPr>
          <p:spPr bwMode="auto">
            <a:xfrm>
              <a:off x="7366000" y="2679700"/>
              <a:ext cx="1079500" cy="6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麻黄</a:t>
              </a:r>
            </a:p>
          </p:txBody>
        </p:sp>
        <p:sp>
          <p:nvSpPr>
            <p:cNvPr id="29" name="Text Box 25"/>
            <p:cNvSpPr txBox="1">
              <a:spLocks noChangeArrowheads="1"/>
            </p:cNvSpPr>
            <p:nvPr/>
          </p:nvSpPr>
          <p:spPr bwMode="auto">
            <a:xfrm>
              <a:off x="3376613" y="6237288"/>
              <a:ext cx="790574" cy="11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桂皮</a:t>
              </a:r>
            </a:p>
          </p:txBody>
        </p:sp>
        <p:sp>
          <p:nvSpPr>
            <p:cNvPr id="30" name="Text Box 26"/>
            <p:cNvSpPr txBox="1">
              <a:spLocks noChangeArrowheads="1"/>
            </p:cNvSpPr>
            <p:nvPr/>
          </p:nvSpPr>
          <p:spPr bwMode="auto">
            <a:xfrm>
              <a:off x="1835150" y="6021388"/>
              <a:ext cx="792163" cy="11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生姜</a:t>
              </a:r>
            </a:p>
          </p:txBody>
        </p:sp>
        <p:sp>
          <p:nvSpPr>
            <p:cNvPr id="31" name="Text Box 27"/>
            <p:cNvSpPr txBox="1">
              <a:spLocks noChangeArrowheads="1"/>
            </p:cNvSpPr>
            <p:nvPr/>
          </p:nvSpPr>
          <p:spPr bwMode="auto">
            <a:xfrm>
              <a:off x="7824788" y="4597400"/>
              <a:ext cx="1079500" cy="6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芍薬</a:t>
              </a:r>
            </a:p>
          </p:txBody>
        </p:sp>
        <p:sp>
          <p:nvSpPr>
            <p:cNvPr id="32" name="Text Box 28"/>
            <p:cNvSpPr txBox="1">
              <a:spLocks noChangeArrowheads="1"/>
            </p:cNvSpPr>
            <p:nvPr/>
          </p:nvSpPr>
          <p:spPr bwMode="auto">
            <a:xfrm>
              <a:off x="4140200" y="3716338"/>
              <a:ext cx="1260475" cy="6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solidFill>
                    <a:schemeClr val="bg1"/>
                  </a:solidFill>
                  <a:effectLst>
                    <a:outerShdw blurRad="38100" dist="38100" dir="2700000" algn="tl">
                      <a:srgbClr val="C0C0C0"/>
                    </a:outerShdw>
                  </a:effectLst>
                  <a:latin typeface="Arial" pitchFamily="34" charset="0"/>
                  <a:ea typeface="HGP創英角ｺﾞｼｯｸUB" pitchFamily="50" charset="-128"/>
                </a:rPr>
                <a:t>葛根湯</a:t>
              </a:r>
            </a:p>
          </p:txBody>
        </p:sp>
        <p:sp>
          <p:nvSpPr>
            <p:cNvPr id="33" name="AutoShape 29"/>
            <p:cNvSpPr>
              <a:spLocks noChangeArrowheads="1"/>
            </p:cNvSpPr>
            <p:nvPr/>
          </p:nvSpPr>
          <p:spPr bwMode="auto">
            <a:xfrm rot="2915771" flipH="1" flipV="1">
              <a:off x="5218907" y="4366419"/>
              <a:ext cx="863600" cy="503237"/>
            </a:xfrm>
            <a:prstGeom prst="rightArrow">
              <a:avLst>
                <a:gd name="adj1" fmla="val 50000"/>
                <a:gd name="adj2" fmla="val 42902"/>
              </a:avLst>
            </a:prstGeom>
            <a:solidFill>
              <a:srgbClr val="CCCCFF"/>
            </a:solidFill>
            <a:ln w="6350">
              <a:solidFill>
                <a:srgbClr val="FF9900"/>
              </a:solidFill>
              <a:miter lim="800000"/>
              <a:headEnd/>
              <a:tailEnd/>
            </a:ln>
            <a:effectLst>
              <a:prstShdw prst="shdw18" dist="17961" dir="13500000">
                <a:srgbClr val="FF9900">
                  <a:gamma/>
                  <a:shade val="60000"/>
                  <a:invGamma/>
                </a:srgbClr>
              </a:prstShdw>
            </a:effectLst>
          </p:spPr>
          <p:txBody>
            <a:bodyPr wrap="none" anchor="ctr"/>
            <a:lstStyle/>
            <a:p>
              <a:endParaRPr lang="ja-JP" altLang="en-US" sz="1400"/>
            </a:p>
          </p:txBody>
        </p:sp>
        <p:sp>
          <p:nvSpPr>
            <p:cNvPr id="34" name="Text Box 30"/>
            <p:cNvSpPr txBox="1">
              <a:spLocks noChangeArrowheads="1"/>
            </p:cNvSpPr>
            <p:nvPr/>
          </p:nvSpPr>
          <p:spPr bwMode="auto">
            <a:xfrm>
              <a:off x="7078663" y="5876925"/>
              <a:ext cx="792162" cy="11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effectLst>
                    <a:outerShdw blurRad="38100" dist="38100" dir="2700000" algn="tl">
                      <a:srgbClr val="C0C0C0"/>
                    </a:outerShdw>
                  </a:effectLst>
                  <a:latin typeface="Arial" pitchFamily="34" charset="0"/>
                  <a:ea typeface="HGP創英角ｺﾞｼｯｸUB" pitchFamily="50" charset="-128"/>
                </a:rPr>
                <a:t>甘草</a:t>
              </a:r>
            </a:p>
          </p:txBody>
        </p:sp>
        <p:pic>
          <p:nvPicPr>
            <p:cNvPr id="35"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462088"/>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7175" y="3330575"/>
              <a:ext cx="16192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0538" y="4627563"/>
              <a:ext cx="16859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1438" y="4965700"/>
              <a:ext cx="16859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675" y="4799013"/>
              <a:ext cx="15430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875" y="3443288"/>
              <a:ext cx="17716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4638" y="1458913"/>
              <a:ext cx="21431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2" name="Rectangle 20"/>
          <p:cNvSpPr>
            <a:spLocks noChangeArrowheads="1"/>
          </p:cNvSpPr>
          <p:nvPr/>
        </p:nvSpPr>
        <p:spPr bwMode="auto">
          <a:xfrm>
            <a:off x="280520" y="756523"/>
            <a:ext cx="7573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ja-JP" altLang="en-US" dirty="0">
                <a:solidFill>
                  <a:srgbClr val="0000FF"/>
                </a:solidFill>
                <a:ea typeface="HGP創英角ｺﾞｼｯｸUB" pitchFamily="50" charset="-128"/>
              </a:rPr>
              <a:t>漢方薬：幾つもの生薬を組み合わせて作られた薬</a:t>
            </a:r>
          </a:p>
        </p:txBody>
      </p:sp>
    </p:spTree>
    <p:extLst>
      <p:ext uri="{BB962C8B-B14F-4D97-AF65-F5344CB8AC3E}">
        <p14:creationId xmlns:p14="http://schemas.microsoft.com/office/powerpoint/2010/main" val="755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F2A7A635-D6D9-4912-AAEC-E9EDE6A96C96}" type="slidenum">
              <a:rPr kumimoji="1" lang="ja-JP" altLang="en-US" smtClean="0"/>
              <a:t>6</a:t>
            </a:fld>
            <a:endParaRPr kumimoji="1" lang="ja-JP" altLang="en-US"/>
          </a:p>
        </p:txBody>
      </p:sp>
      <p:sp>
        <p:nvSpPr>
          <p:cNvPr id="11" name="テキスト ボックス 10"/>
          <p:cNvSpPr txBox="1"/>
          <p:nvPr/>
        </p:nvSpPr>
        <p:spPr>
          <a:xfrm>
            <a:off x="208128" y="4849914"/>
            <a:ext cx="954107" cy="400110"/>
          </a:xfrm>
          <a:prstGeom prst="rect">
            <a:avLst/>
          </a:prstGeom>
          <a:noFill/>
        </p:spPr>
        <p:txBody>
          <a:bodyPr wrap="none" rtlCol="0">
            <a:spAutoFit/>
          </a:bodyPr>
          <a:lstStyle/>
          <a:p>
            <a:r>
              <a:rPr kumimoji="1" lang="ja-JP" altLang="en-US" sz="2000" dirty="0">
                <a:solidFill>
                  <a:srgbClr val="FF0000"/>
                </a:solidFill>
              </a:rPr>
              <a:t>漢方薬</a:t>
            </a:r>
          </a:p>
        </p:txBody>
      </p:sp>
      <p:sp>
        <p:nvSpPr>
          <p:cNvPr id="12" name="右矢印 11"/>
          <p:cNvSpPr/>
          <p:nvPr/>
        </p:nvSpPr>
        <p:spPr>
          <a:xfrm rot="18953137">
            <a:off x="1041182" y="4357272"/>
            <a:ext cx="980059" cy="218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867838" y="3883063"/>
            <a:ext cx="2031325" cy="369332"/>
          </a:xfrm>
          <a:prstGeom prst="rect">
            <a:avLst/>
          </a:prstGeom>
          <a:noFill/>
        </p:spPr>
        <p:txBody>
          <a:bodyPr wrap="none" rtlCol="0">
            <a:spAutoFit/>
          </a:bodyPr>
          <a:lstStyle/>
          <a:p>
            <a:r>
              <a:rPr kumimoji="1" lang="ja-JP" altLang="en-US" dirty="0"/>
              <a:t>腸内</a:t>
            </a:r>
            <a:r>
              <a:rPr kumimoji="1" lang="ja-JP" altLang="en-US" dirty="0">
                <a:solidFill>
                  <a:srgbClr val="FF0000"/>
                </a:solidFill>
              </a:rPr>
              <a:t>細菌</a:t>
            </a:r>
            <a:r>
              <a:rPr kumimoji="1" lang="ja-JP" altLang="en-US" dirty="0"/>
              <a:t>叢の刺激</a:t>
            </a:r>
          </a:p>
        </p:txBody>
      </p:sp>
      <p:sp>
        <p:nvSpPr>
          <p:cNvPr id="14" name="テキスト ボックス 13"/>
          <p:cNvSpPr txBox="1"/>
          <p:nvPr/>
        </p:nvSpPr>
        <p:spPr>
          <a:xfrm>
            <a:off x="4447800" y="3800013"/>
            <a:ext cx="4402167" cy="1200329"/>
          </a:xfrm>
          <a:prstGeom prst="rect">
            <a:avLst/>
          </a:prstGeom>
          <a:noFill/>
        </p:spPr>
        <p:txBody>
          <a:bodyPr wrap="none" rtlCol="0">
            <a:spAutoFit/>
          </a:bodyPr>
          <a:lstStyle/>
          <a:p>
            <a:r>
              <a:rPr kumimoji="1" lang="ja-JP" altLang="en-US" dirty="0"/>
              <a:t>腸管免疫変化</a:t>
            </a:r>
            <a:endParaRPr kumimoji="1" lang="en-US" altLang="ja-JP" dirty="0"/>
          </a:p>
          <a:p>
            <a:r>
              <a:rPr lang="ja-JP" altLang="en-US" dirty="0"/>
              <a:t>内因性抗原が</a:t>
            </a:r>
            <a:r>
              <a:rPr lang="ja-JP" altLang="en-US" i="1" dirty="0"/>
              <a:t>リンパ球を刺激</a:t>
            </a:r>
            <a:r>
              <a:rPr lang="ja-JP" altLang="en-US" dirty="0"/>
              <a:t>（腸管に多い）</a:t>
            </a:r>
            <a:endParaRPr lang="en-US" altLang="ja-JP" dirty="0"/>
          </a:p>
          <a:p>
            <a:endParaRPr kumimoji="1" lang="en-US" altLang="ja-JP" dirty="0"/>
          </a:p>
          <a:p>
            <a:r>
              <a:rPr kumimoji="1" lang="ja-JP" altLang="en-US" dirty="0"/>
              <a:t>免疫調節と</a:t>
            </a:r>
            <a:r>
              <a:rPr lang="ja-JP" altLang="en-US" dirty="0"/>
              <a:t>自己免疫病態の抑制</a:t>
            </a:r>
            <a:endParaRPr kumimoji="1" lang="ja-JP" altLang="en-US" dirty="0"/>
          </a:p>
        </p:txBody>
      </p:sp>
      <p:sp>
        <p:nvSpPr>
          <p:cNvPr id="15" name="テキスト ボックス 14"/>
          <p:cNvSpPr txBox="1"/>
          <p:nvPr/>
        </p:nvSpPr>
        <p:spPr>
          <a:xfrm>
            <a:off x="4305635" y="5814538"/>
            <a:ext cx="3403496" cy="646331"/>
          </a:xfrm>
          <a:prstGeom prst="rect">
            <a:avLst/>
          </a:prstGeom>
          <a:noFill/>
        </p:spPr>
        <p:txBody>
          <a:bodyPr wrap="none" rtlCol="0">
            <a:spAutoFit/>
          </a:bodyPr>
          <a:lstStyle/>
          <a:p>
            <a:r>
              <a:rPr kumimoji="1" lang="ja-JP" altLang="en-US" dirty="0"/>
              <a:t>自律神経系や情動報酬脳に作用</a:t>
            </a:r>
            <a:endParaRPr kumimoji="1" lang="en-US" altLang="ja-JP" dirty="0"/>
          </a:p>
          <a:p>
            <a:r>
              <a:rPr lang="ja-JP" altLang="en-US" dirty="0"/>
              <a:t>自律神経症状・認知症の改善</a:t>
            </a:r>
            <a:endParaRPr kumimoji="1" lang="ja-JP" altLang="en-US" dirty="0"/>
          </a:p>
        </p:txBody>
      </p:sp>
      <p:sp>
        <p:nvSpPr>
          <p:cNvPr id="17" name="右矢印 16"/>
          <p:cNvSpPr/>
          <p:nvPr/>
        </p:nvSpPr>
        <p:spPr>
          <a:xfrm>
            <a:off x="3937276" y="3890468"/>
            <a:ext cx="344939"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5400000">
            <a:off x="6223079" y="4440554"/>
            <a:ext cx="23915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179468" y="692696"/>
            <a:ext cx="8917694" cy="2852832"/>
            <a:chOff x="66317" y="1268759"/>
            <a:chExt cx="8917694" cy="2443341"/>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68" y="1962542"/>
              <a:ext cx="2016224" cy="173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67743" y="2827874"/>
              <a:ext cx="2583903" cy="646331"/>
            </a:xfrm>
            <a:prstGeom prst="rect">
              <a:avLst/>
            </a:prstGeom>
            <a:noFill/>
          </p:spPr>
          <p:txBody>
            <a:bodyPr wrap="square" rtlCol="0">
              <a:spAutoFit/>
            </a:bodyPr>
            <a:lstStyle/>
            <a:p>
              <a:r>
                <a:rPr kumimoji="1" lang="ja-JP" altLang="en-US" dirty="0"/>
                <a:t>無脊椎動物（</a:t>
              </a:r>
              <a:r>
                <a:rPr kumimoji="1" lang="ja-JP" altLang="en-US" dirty="0">
                  <a:solidFill>
                    <a:srgbClr val="00B050"/>
                  </a:solidFill>
                </a:rPr>
                <a:t>腸が背側</a:t>
              </a:r>
              <a:r>
                <a:rPr kumimoji="1" lang="ja-JP" altLang="en-US" dirty="0"/>
                <a:t>・</a:t>
              </a:r>
              <a:r>
                <a:rPr kumimoji="1" lang="ja-JP" altLang="en-US" dirty="0">
                  <a:solidFill>
                    <a:srgbClr val="FF0000"/>
                  </a:solidFill>
                </a:rPr>
                <a:t>血液脳関門がない</a:t>
              </a:r>
              <a:r>
                <a:rPr kumimoji="1" lang="ja-JP" altLang="en-US" dirty="0"/>
                <a:t>）</a:t>
              </a:r>
            </a:p>
          </p:txBody>
        </p:sp>
        <p:sp>
          <p:nvSpPr>
            <p:cNvPr id="6" name="テキスト ボックス 5"/>
            <p:cNvSpPr txBox="1"/>
            <p:nvPr/>
          </p:nvSpPr>
          <p:spPr>
            <a:xfrm>
              <a:off x="2267743" y="1967680"/>
              <a:ext cx="2456567" cy="646331"/>
            </a:xfrm>
            <a:prstGeom prst="rect">
              <a:avLst/>
            </a:prstGeom>
            <a:noFill/>
          </p:spPr>
          <p:txBody>
            <a:bodyPr wrap="square" rtlCol="0">
              <a:spAutoFit/>
            </a:bodyPr>
            <a:lstStyle/>
            <a:p>
              <a:r>
                <a:rPr kumimoji="1" lang="ja-JP" altLang="en-US" dirty="0"/>
                <a:t>脊椎動物（</a:t>
              </a:r>
              <a:r>
                <a:rPr kumimoji="1" lang="ja-JP" altLang="en-US" dirty="0">
                  <a:solidFill>
                    <a:srgbClr val="00B050"/>
                  </a:solidFill>
                </a:rPr>
                <a:t>腸が腹側</a:t>
              </a:r>
              <a:r>
                <a:rPr kumimoji="1" lang="ja-JP" altLang="en-US" dirty="0"/>
                <a:t>・</a:t>
              </a:r>
              <a:r>
                <a:rPr kumimoji="1" lang="ja-JP" altLang="en-US" dirty="0">
                  <a:solidFill>
                    <a:srgbClr val="FF0000"/>
                  </a:solidFill>
                </a:rPr>
                <a:t>血液脳関門が有り</a:t>
              </a:r>
              <a:r>
                <a:rPr kumimoji="1" lang="ja-JP" altLang="en-US" dirty="0"/>
                <a:t>）</a:t>
              </a:r>
            </a:p>
          </p:txBody>
        </p:sp>
        <p:sp>
          <p:nvSpPr>
            <p:cNvPr id="5" name="テキスト ボックス 4"/>
            <p:cNvSpPr txBox="1"/>
            <p:nvPr/>
          </p:nvSpPr>
          <p:spPr>
            <a:xfrm>
              <a:off x="296985" y="1336974"/>
              <a:ext cx="4763627" cy="553558"/>
            </a:xfrm>
            <a:prstGeom prst="rect">
              <a:avLst/>
            </a:prstGeom>
            <a:noFill/>
          </p:spPr>
          <p:txBody>
            <a:bodyPr wrap="square" rtlCol="0">
              <a:spAutoFit/>
            </a:bodyPr>
            <a:lstStyle/>
            <a:p>
              <a:r>
                <a:rPr kumimoji="1" lang="ja-JP" altLang="en-US" dirty="0">
                  <a:solidFill>
                    <a:srgbClr val="FF0000"/>
                  </a:solidFill>
                  <a:effectLst>
                    <a:outerShdw blurRad="38100" dist="38100" dir="2700000" algn="tl">
                      <a:srgbClr val="000000">
                        <a:alpha val="43137"/>
                      </a:srgbClr>
                    </a:outerShdw>
                  </a:effectLst>
                </a:rPr>
                <a:t>腸管免疫は神経系を守るためにあった</a:t>
              </a:r>
              <a:endParaRPr kumimoji="1" lang="en-US" altLang="ja-JP" dirty="0">
                <a:solidFill>
                  <a:srgbClr val="FF0000"/>
                </a:solidFill>
                <a:effectLst>
                  <a:outerShdw blurRad="38100" dist="38100" dir="2700000" algn="tl">
                    <a:srgbClr val="000000">
                      <a:alpha val="43137"/>
                    </a:srgbClr>
                  </a:outerShdw>
                </a:effectLst>
              </a:endParaRPr>
            </a:p>
            <a:p>
              <a:r>
                <a:rPr lang="ja-JP" altLang="en-US" dirty="0">
                  <a:solidFill>
                    <a:srgbClr val="FF0000"/>
                  </a:solidFill>
                  <a:effectLst>
                    <a:outerShdw blurRad="38100" dist="38100" dir="2700000" algn="tl">
                      <a:srgbClr val="000000">
                        <a:alpha val="43137"/>
                      </a:srgbClr>
                    </a:outerShdw>
                  </a:effectLst>
                </a:rPr>
                <a:t>脳が自己免疫疾患や中毒疾患で侵されやすい</a:t>
              </a:r>
              <a:endParaRPr kumimoji="1" lang="ja-JP" altLang="en-US" dirty="0">
                <a:solidFill>
                  <a:srgbClr val="FF0000"/>
                </a:solidFill>
                <a:effectLst>
                  <a:outerShdw blurRad="38100" dist="38100" dir="2700000" algn="tl">
                    <a:srgbClr val="000000">
                      <a:alpha val="43137"/>
                    </a:srgbClr>
                  </a:outerShdw>
                </a:effectLst>
              </a:endParaRPr>
            </a:p>
          </p:txBody>
        </p:sp>
        <p:sp>
          <p:nvSpPr>
            <p:cNvPr id="9" name="正方形/長方形 8"/>
            <p:cNvSpPr/>
            <p:nvPr/>
          </p:nvSpPr>
          <p:spPr>
            <a:xfrm>
              <a:off x="66317" y="1268759"/>
              <a:ext cx="8826163" cy="244334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663" y="1303717"/>
              <a:ext cx="2633348" cy="23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4563950" y="2589979"/>
              <a:ext cx="1971783" cy="461665"/>
            </a:xfrm>
            <a:prstGeom prst="rect">
              <a:avLst/>
            </a:prstGeom>
            <a:noFill/>
          </p:spPr>
          <p:txBody>
            <a:bodyPr wrap="square" rtlCol="0">
              <a:spAutoFit/>
            </a:bodyPr>
            <a:lstStyle/>
            <a:p>
              <a:r>
                <a:rPr kumimoji="1" lang="ja-JP" altLang="en-US" sz="1200" dirty="0"/>
                <a:t>古い脳は脳関門がないので病気の標的になりやすい</a:t>
              </a:r>
            </a:p>
          </p:txBody>
        </p:sp>
        <p:cxnSp>
          <p:nvCxnSpPr>
            <p:cNvPr id="21" name="直線矢印コネクタ 20"/>
            <p:cNvCxnSpPr>
              <a:stCxn id="16" idx="3"/>
            </p:cNvCxnSpPr>
            <p:nvPr/>
          </p:nvCxnSpPr>
          <p:spPr>
            <a:xfrm flipV="1">
              <a:off x="6535733" y="2740278"/>
              <a:ext cx="480713" cy="805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テキスト ボックス 24"/>
          <p:cNvSpPr txBox="1"/>
          <p:nvPr/>
        </p:nvSpPr>
        <p:spPr>
          <a:xfrm>
            <a:off x="1867838" y="5922810"/>
            <a:ext cx="2031325" cy="369332"/>
          </a:xfrm>
          <a:prstGeom prst="rect">
            <a:avLst/>
          </a:prstGeom>
          <a:noFill/>
        </p:spPr>
        <p:txBody>
          <a:bodyPr wrap="none" rtlCol="0">
            <a:spAutoFit/>
          </a:bodyPr>
          <a:lstStyle/>
          <a:p>
            <a:r>
              <a:rPr kumimoji="1" lang="ja-JP" altLang="en-US" dirty="0"/>
              <a:t>腸内</a:t>
            </a:r>
            <a:r>
              <a:rPr kumimoji="1" lang="ja-JP" altLang="en-US" dirty="0">
                <a:solidFill>
                  <a:srgbClr val="FF0000"/>
                </a:solidFill>
              </a:rPr>
              <a:t>神経</a:t>
            </a:r>
            <a:r>
              <a:rPr kumimoji="1" lang="ja-JP" altLang="en-US" dirty="0"/>
              <a:t>叢の刺激</a:t>
            </a:r>
          </a:p>
        </p:txBody>
      </p:sp>
      <p:sp>
        <p:nvSpPr>
          <p:cNvPr id="26" name="右矢印 25"/>
          <p:cNvSpPr/>
          <p:nvPr/>
        </p:nvSpPr>
        <p:spPr>
          <a:xfrm>
            <a:off x="3960696" y="5981947"/>
            <a:ext cx="344939"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rot="2735233">
            <a:off x="1018428" y="5500951"/>
            <a:ext cx="959974" cy="218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031279" y="5083605"/>
            <a:ext cx="5043842" cy="584775"/>
          </a:xfrm>
          <a:prstGeom prst="rect">
            <a:avLst/>
          </a:prstGeom>
          <a:noFill/>
        </p:spPr>
        <p:txBody>
          <a:bodyPr wrap="square" rtlCol="0">
            <a:spAutoFit/>
          </a:bodyPr>
          <a:lstStyle/>
          <a:p>
            <a:r>
              <a:rPr kumimoji="1" lang="ja-JP" altLang="en-US" sz="1600" dirty="0"/>
              <a:t>消化腸管と神経系が平行に走行しているので、腸管への作用は容易に自律神経系にも作用すると考えられる</a:t>
            </a:r>
          </a:p>
        </p:txBody>
      </p:sp>
      <p:sp>
        <p:nvSpPr>
          <p:cNvPr id="2" name="タイトル 1"/>
          <p:cNvSpPr>
            <a:spLocks noGrp="1"/>
          </p:cNvSpPr>
          <p:nvPr>
            <p:ph type="title"/>
          </p:nvPr>
        </p:nvSpPr>
        <p:spPr>
          <a:xfrm>
            <a:off x="457200" y="146779"/>
            <a:ext cx="8229600" cy="725978"/>
          </a:xfrm>
        </p:spPr>
        <p:txBody>
          <a:bodyPr>
            <a:normAutofit/>
          </a:bodyPr>
          <a:lstStyle/>
          <a:p>
            <a:r>
              <a:rPr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漢方薬の作用機序</a:t>
            </a:r>
            <a:endPar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sp>
        <p:nvSpPr>
          <p:cNvPr id="7" name="テキスト ボックス 6"/>
          <p:cNvSpPr txBox="1"/>
          <p:nvPr/>
        </p:nvSpPr>
        <p:spPr>
          <a:xfrm>
            <a:off x="3325844" y="3134159"/>
            <a:ext cx="4222631" cy="369332"/>
          </a:xfrm>
          <a:prstGeom prst="rect">
            <a:avLst/>
          </a:prstGeom>
          <a:noFill/>
        </p:spPr>
        <p:txBody>
          <a:bodyPr wrap="none" rtlCol="0">
            <a:spAutoFit/>
          </a:bodyPr>
          <a:lstStyle/>
          <a:p>
            <a:r>
              <a:rPr kumimoji="1" lang="ja-JP" altLang="en-US" dirty="0"/>
              <a:t>昆虫は自己免疫疾患の標的になりやすい</a:t>
            </a:r>
          </a:p>
        </p:txBody>
      </p:sp>
    </p:spTree>
    <p:extLst>
      <p:ext uri="{BB962C8B-B14F-4D97-AF65-F5344CB8AC3E}">
        <p14:creationId xmlns:p14="http://schemas.microsoft.com/office/powerpoint/2010/main" val="382981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319" y="231940"/>
            <a:ext cx="8731727" cy="706090"/>
          </a:xfrm>
        </p:spPr>
        <p:txBody>
          <a:bodyPr>
            <a:noAutofit/>
          </a:bodyPr>
          <a:lstStyle/>
          <a:p>
            <a:r>
              <a:rPr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東の医学が西の医学と出会う</a:t>
            </a:r>
            <a:r>
              <a:rPr lang="en-US" altLang="ja-JP"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生薬の受容体の発見</a:t>
            </a:r>
            <a:endParaRPr kumimoji="1"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2A7A635-D6D9-4912-AAEC-E9EDE6A96C96}" type="slidenum">
              <a:rPr kumimoji="1" lang="ja-JP" altLang="en-US" smtClean="0"/>
              <a:t>7</a:t>
            </a:fld>
            <a:endParaRPr kumimoji="1" lang="ja-JP" altLang="en-US"/>
          </a:p>
        </p:txBody>
      </p:sp>
      <p:grpSp>
        <p:nvGrpSpPr>
          <p:cNvPr id="19" name="グループ化 18"/>
          <p:cNvGrpSpPr/>
          <p:nvPr/>
        </p:nvGrpSpPr>
        <p:grpSpPr>
          <a:xfrm>
            <a:off x="4030308" y="2962196"/>
            <a:ext cx="5106739" cy="3372963"/>
            <a:chOff x="4030308" y="2962196"/>
            <a:chExt cx="5106739" cy="3372963"/>
          </a:xfrm>
        </p:grpSpPr>
        <p:sp>
          <p:nvSpPr>
            <p:cNvPr id="4" name="正方形/長方形 3"/>
            <p:cNvSpPr/>
            <p:nvPr/>
          </p:nvSpPr>
          <p:spPr>
            <a:xfrm>
              <a:off x="4050648" y="2962196"/>
              <a:ext cx="4572000" cy="523220"/>
            </a:xfrm>
            <a:prstGeom prst="rect">
              <a:avLst/>
            </a:prstGeom>
          </p:spPr>
          <p:txBody>
            <a:bodyPr>
              <a:spAutoFit/>
            </a:bodyPr>
            <a:lstStyle/>
            <a:p>
              <a:r>
                <a:rPr lang="en-US" altLang="ja-JP" sz="1400" dirty="0"/>
                <a:t>Mitchell A. Lazar, East meets West: an herbal tea finds a receptor</a:t>
              </a:r>
              <a:r>
                <a:rPr lang="fr-FR" altLang="ja-JP" sz="1400" dirty="0"/>
                <a:t>J. Clin. Invest. 113:23–25 (2004). </a:t>
              </a:r>
              <a:endParaRPr lang="ja-JP" alt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308" y="3485416"/>
              <a:ext cx="5106739" cy="284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740615" y="4120371"/>
              <a:ext cx="646331" cy="261610"/>
            </a:xfrm>
            <a:prstGeom prst="rect">
              <a:avLst/>
            </a:prstGeom>
            <a:noFill/>
          </p:spPr>
          <p:txBody>
            <a:bodyPr wrap="square" rtlCol="0">
              <a:spAutoFit/>
            </a:bodyPr>
            <a:lstStyle/>
            <a:p>
              <a:r>
                <a:rPr lang="ja-JP" altLang="en-US" sz="1050" dirty="0">
                  <a:solidFill>
                    <a:srgbClr val="FF0000"/>
                  </a:solidFill>
                </a:rPr>
                <a:t>大黄</a:t>
              </a:r>
              <a:endParaRPr kumimoji="1" lang="ja-JP" altLang="en-US" sz="1050" dirty="0">
                <a:solidFill>
                  <a:srgbClr val="FF0000"/>
                </a:solidFill>
              </a:endParaRPr>
            </a:p>
          </p:txBody>
        </p:sp>
        <p:sp>
          <p:nvSpPr>
            <p:cNvPr id="6" name="テキスト ボックス 5"/>
            <p:cNvSpPr txBox="1"/>
            <p:nvPr/>
          </p:nvSpPr>
          <p:spPr>
            <a:xfrm>
              <a:off x="4521320" y="4259493"/>
              <a:ext cx="998991" cy="261610"/>
            </a:xfrm>
            <a:prstGeom prst="rect">
              <a:avLst/>
            </a:prstGeom>
            <a:noFill/>
          </p:spPr>
          <p:txBody>
            <a:bodyPr wrap="square" rtlCol="0">
              <a:spAutoFit/>
            </a:bodyPr>
            <a:lstStyle/>
            <a:p>
              <a:r>
                <a:rPr kumimoji="1" lang="ja-JP" altLang="en-US" sz="1050" dirty="0">
                  <a:solidFill>
                    <a:srgbClr val="FF0000"/>
                  </a:solidFill>
                </a:rPr>
                <a:t>ニンジン</a:t>
              </a:r>
            </a:p>
          </p:txBody>
        </p:sp>
        <p:sp>
          <p:nvSpPr>
            <p:cNvPr id="7" name="テキスト ボックス 6"/>
            <p:cNvSpPr txBox="1"/>
            <p:nvPr/>
          </p:nvSpPr>
          <p:spPr>
            <a:xfrm>
              <a:off x="5086295" y="4390298"/>
              <a:ext cx="1023038" cy="261610"/>
            </a:xfrm>
            <a:prstGeom prst="rect">
              <a:avLst/>
            </a:prstGeom>
            <a:noFill/>
          </p:spPr>
          <p:txBody>
            <a:bodyPr wrap="square" rtlCol="0">
              <a:spAutoFit/>
            </a:bodyPr>
            <a:lstStyle/>
            <a:p>
              <a:r>
                <a:rPr kumimoji="1" lang="ja-JP" altLang="en-US" sz="1050" dirty="0">
                  <a:solidFill>
                    <a:srgbClr val="FF0000"/>
                  </a:solidFill>
                </a:rPr>
                <a:t>赤ワイン</a:t>
              </a:r>
            </a:p>
          </p:txBody>
        </p:sp>
        <p:sp>
          <p:nvSpPr>
            <p:cNvPr id="8" name="テキスト ボックス 7"/>
            <p:cNvSpPr txBox="1"/>
            <p:nvPr/>
          </p:nvSpPr>
          <p:spPr>
            <a:xfrm>
              <a:off x="5086295" y="4591767"/>
              <a:ext cx="819454" cy="261610"/>
            </a:xfrm>
            <a:prstGeom prst="rect">
              <a:avLst/>
            </a:prstGeom>
            <a:noFill/>
          </p:spPr>
          <p:txBody>
            <a:bodyPr wrap="square" rtlCol="0">
              <a:spAutoFit/>
            </a:bodyPr>
            <a:lstStyle/>
            <a:p>
              <a:r>
                <a:rPr kumimoji="1" lang="ja-JP" altLang="en-US" sz="1050" dirty="0">
                  <a:solidFill>
                    <a:srgbClr val="FF0000"/>
                  </a:solidFill>
                </a:rPr>
                <a:t>黄ゴン</a:t>
              </a:r>
            </a:p>
          </p:txBody>
        </p:sp>
        <p:sp>
          <p:nvSpPr>
            <p:cNvPr id="9" name="テキスト ボックス 8"/>
            <p:cNvSpPr txBox="1"/>
            <p:nvPr/>
          </p:nvSpPr>
          <p:spPr>
            <a:xfrm>
              <a:off x="4888365" y="4769426"/>
              <a:ext cx="646331" cy="261610"/>
            </a:xfrm>
            <a:prstGeom prst="rect">
              <a:avLst/>
            </a:prstGeom>
            <a:noFill/>
          </p:spPr>
          <p:txBody>
            <a:bodyPr wrap="square" rtlCol="0">
              <a:spAutoFit/>
            </a:bodyPr>
            <a:lstStyle/>
            <a:p>
              <a:r>
                <a:rPr kumimoji="1" lang="ja-JP" altLang="en-US" sz="1050" dirty="0">
                  <a:solidFill>
                    <a:srgbClr val="FF0000"/>
                  </a:solidFill>
                </a:rPr>
                <a:t>山薬</a:t>
              </a:r>
            </a:p>
          </p:txBody>
        </p:sp>
        <p:sp>
          <p:nvSpPr>
            <p:cNvPr id="10" name="テキスト ボックス 9"/>
            <p:cNvSpPr txBox="1"/>
            <p:nvPr/>
          </p:nvSpPr>
          <p:spPr>
            <a:xfrm>
              <a:off x="5432994" y="4910287"/>
              <a:ext cx="903654" cy="430887"/>
            </a:xfrm>
            <a:prstGeom prst="rect">
              <a:avLst/>
            </a:prstGeom>
            <a:noFill/>
          </p:spPr>
          <p:txBody>
            <a:bodyPr wrap="square" rtlCol="0">
              <a:spAutoFit/>
            </a:bodyPr>
            <a:lstStyle/>
            <a:p>
              <a:r>
                <a:rPr lang="ja-JP" altLang="en-US" sz="1050" dirty="0">
                  <a:solidFill>
                    <a:srgbClr val="FF0000"/>
                  </a:solidFill>
                </a:rPr>
                <a:t>竜骨牡蠣</a:t>
              </a:r>
            </a:p>
            <a:p>
              <a:endParaRPr kumimoji="1" lang="ja-JP" altLang="en-US" sz="1050" dirty="0">
                <a:solidFill>
                  <a:srgbClr val="FF0000"/>
                </a:solidFill>
              </a:endParaRPr>
            </a:p>
          </p:txBody>
        </p:sp>
        <p:sp>
          <p:nvSpPr>
            <p:cNvPr id="12" name="テキスト ボックス 11"/>
            <p:cNvSpPr txBox="1"/>
            <p:nvPr/>
          </p:nvSpPr>
          <p:spPr>
            <a:xfrm>
              <a:off x="5011158" y="5073750"/>
              <a:ext cx="1107995" cy="261610"/>
            </a:xfrm>
            <a:prstGeom prst="rect">
              <a:avLst/>
            </a:prstGeom>
            <a:noFill/>
          </p:spPr>
          <p:txBody>
            <a:bodyPr wrap="square" rtlCol="0">
              <a:spAutoFit/>
            </a:bodyPr>
            <a:lstStyle/>
            <a:p>
              <a:r>
                <a:rPr kumimoji="1" lang="ja-JP" altLang="en-US" sz="1050" dirty="0">
                  <a:solidFill>
                    <a:srgbClr val="FF0000"/>
                  </a:solidFill>
                </a:rPr>
                <a:t>小柴胡湯</a:t>
              </a:r>
            </a:p>
          </p:txBody>
        </p:sp>
        <p:sp>
          <p:nvSpPr>
            <p:cNvPr id="13" name="テキスト ボックス 12"/>
            <p:cNvSpPr txBox="1"/>
            <p:nvPr/>
          </p:nvSpPr>
          <p:spPr>
            <a:xfrm>
              <a:off x="4878996" y="5237947"/>
              <a:ext cx="1107995" cy="261610"/>
            </a:xfrm>
            <a:prstGeom prst="rect">
              <a:avLst/>
            </a:prstGeom>
            <a:noFill/>
          </p:spPr>
          <p:txBody>
            <a:bodyPr wrap="square" rtlCol="0">
              <a:spAutoFit/>
            </a:bodyPr>
            <a:lstStyle/>
            <a:p>
              <a:r>
                <a:rPr kumimoji="1" lang="ja-JP" altLang="en-US" sz="1050" dirty="0">
                  <a:solidFill>
                    <a:srgbClr val="FF0000"/>
                  </a:solidFill>
                </a:rPr>
                <a:t>樹の樹脂</a:t>
              </a:r>
            </a:p>
          </p:txBody>
        </p:sp>
        <p:sp>
          <p:nvSpPr>
            <p:cNvPr id="14" name="テキスト ボックス 13"/>
            <p:cNvSpPr txBox="1"/>
            <p:nvPr/>
          </p:nvSpPr>
          <p:spPr>
            <a:xfrm>
              <a:off x="5073525" y="5373147"/>
              <a:ext cx="877163" cy="261610"/>
            </a:xfrm>
            <a:prstGeom prst="rect">
              <a:avLst/>
            </a:prstGeom>
            <a:noFill/>
          </p:spPr>
          <p:txBody>
            <a:bodyPr wrap="square" rtlCol="0">
              <a:spAutoFit/>
            </a:bodyPr>
            <a:lstStyle/>
            <a:p>
              <a:r>
                <a:rPr kumimoji="1" lang="ja-JP" altLang="en-US" sz="1050" dirty="0">
                  <a:solidFill>
                    <a:srgbClr val="FF0000"/>
                  </a:solidFill>
                </a:rPr>
                <a:t>金銭松</a:t>
              </a:r>
            </a:p>
          </p:txBody>
        </p:sp>
        <p:sp>
          <p:nvSpPr>
            <p:cNvPr id="15" name="テキスト ボックス 14"/>
            <p:cNvSpPr txBox="1"/>
            <p:nvPr/>
          </p:nvSpPr>
          <p:spPr>
            <a:xfrm>
              <a:off x="5116514" y="5539450"/>
              <a:ext cx="1669047" cy="261610"/>
            </a:xfrm>
            <a:prstGeom prst="rect">
              <a:avLst/>
            </a:prstGeom>
            <a:noFill/>
          </p:spPr>
          <p:txBody>
            <a:bodyPr wrap="square" rtlCol="0">
              <a:spAutoFit/>
            </a:bodyPr>
            <a:lstStyle/>
            <a:p>
              <a:r>
                <a:rPr kumimoji="1" lang="ja-JP" altLang="en-US" sz="1100" dirty="0">
                  <a:solidFill>
                    <a:srgbClr val="FF0000"/>
                  </a:solidFill>
                </a:rPr>
                <a:t>西洋オウギトウ</a:t>
              </a:r>
            </a:p>
          </p:txBody>
        </p:sp>
        <p:sp>
          <p:nvSpPr>
            <p:cNvPr id="16" name="テキスト ボックス 15"/>
            <p:cNvSpPr txBox="1"/>
            <p:nvPr/>
          </p:nvSpPr>
          <p:spPr>
            <a:xfrm>
              <a:off x="4934956" y="5723837"/>
              <a:ext cx="1385316" cy="261610"/>
            </a:xfrm>
            <a:prstGeom prst="rect">
              <a:avLst/>
            </a:prstGeom>
            <a:noFill/>
          </p:spPr>
          <p:txBody>
            <a:bodyPr wrap="square" rtlCol="0">
              <a:spAutoFit/>
            </a:bodyPr>
            <a:lstStyle/>
            <a:p>
              <a:r>
                <a:rPr kumimoji="1" lang="ja-JP" altLang="en-US" sz="1050" dirty="0">
                  <a:solidFill>
                    <a:srgbClr val="FF0000"/>
                  </a:solidFill>
                </a:rPr>
                <a:t>インチンコウ</a:t>
              </a:r>
            </a:p>
          </p:txBody>
        </p:sp>
        <p:sp>
          <p:nvSpPr>
            <p:cNvPr id="17" name="テキスト ボックス 16"/>
            <p:cNvSpPr txBox="1"/>
            <p:nvPr/>
          </p:nvSpPr>
          <p:spPr>
            <a:xfrm>
              <a:off x="4567563" y="6006407"/>
              <a:ext cx="952505" cy="261610"/>
            </a:xfrm>
            <a:prstGeom prst="rect">
              <a:avLst/>
            </a:prstGeom>
            <a:noFill/>
          </p:spPr>
          <p:txBody>
            <a:bodyPr wrap="square" rtlCol="0">
              <a:spAutoFit/>
            </a:bodyPr>
            <a:lstStyle/>
            <a:p>
              <a:r>
                <a:rPr kumimoji="1" lang="ja-JP" altLang="en-US" sz="1050" dirty="0">
                  <a:solidFill>
                    <a:srgbClr val="FF0000"/>
                  </a:solidFill>
                </a:rPr>
                <a:t>ラビアタ</a:t>
              </a:r>
            </a:p>
          </p:txBody>
        </p:sp>
      </p:grpSp>
      <p:grpSp>
        <p:nvGrpSpPr>
          <p:cNvPr id="57" name="グループ化 56"/>
          <p:cNvGrpSpPr/>
          <p:nvPr/>
        </p:nvGrpSpPr>
        <p:grpSpPr>
          <a:xfrm>
            <a:off x="-20623" y="2082644"/>
            <a:ext cx="4118933" cy="4456619"/>
            <a:chOff x="-20623" y="2082644"/>
            <a:chExt cx="4118933" cy="4456619"/>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83" y="2905476"/>
              <a:ext cx="3641725" cy="363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1755527" y="2082644"/>
              <a:ext cx="646331" cy="261610"/>
            </a:xfrm>
            <a:prstGeom prst="rect">
              <a:avLst/>
            </a:prstGeom>
            <a:noFill/>
          </p:spPr>
          <p:txBody>
            <a:bodyPr wrap="square" rtlCol="0">
              <a:spAutoFit/>
            </a:bodyPr>
            <a:lstStyle/>
            <a:p>
              <a:r>
                <a:rPr lang="ja-JP" altLang="en-US" sz="1050" dirty="0">
                  <a:solidFill>
                    <a:srgbClr val="FF0000"/>
                  </a:solidFill>
                </a:rPr>
                <a:t>大黄</a:t>
              </a:r>
              <a:endParaRPr kumimoji="1" lang="ja-JP" altLang="en-US" sz="1050" dirty="0">
                <a:solidFill>
                  <a:srgbClr val="FF0000"/>
                </a:solidFill>
              </a:endParaRPr>
            </a:p>
          </p:txBody>
        </p:sp>
        <p:sp>
          <p:nvSpPr>
            <p:cNvPr id="22" name="テキスト ボックス 21"/>
            <p:cNvSpPr txBox="1"/>
            <p:nvPr/>
          </p:nvSpPr>
          <p:spPr>
            <a:xfrm>
              <a:off x="2244739" y="2358777"/>
              <a:ext cx="998991" cy="261610"/>
            </a:xfrm>
            <a:prstGeom prst="rect">
              <a:avLst/>
            </a:prstGeom>
            <a:noFill/>
          </p:spPr>
          <p:txBody>
            <a:bodyPr wrap="square" rtlCol="0">
              <a:spAutoFit/>
            </a:bodyPr>
            <a:lstStyle/>
            <a:p>
              <a:r>
                <a:rPr kumimoji="1" lang="ja-JP" altLang="en-US" sz="1050" dirty="0">
                  <a:solidFill>
                    <a:srgbClr val="FF0000"/>
                  </a:solidFill>
                </a:rPr>
                <a:t>ニンジン</a:t>
              </a:r>
            </a:p>
          </p:txBody>
        </p:sp>
        <p:sp>
          <p:nvSpPr>
            <p:cNvPr id="23" name="テキスト ボックス 22"/>
            <p:cNvSpPr txBox="1"/>
            <p:nvPr/>
          </p:nvSpPr>
          <p:spPr>
            <a:xfrm>
              <a:off x="3075272" y="2774671"/>
              <a:ext cx="1023038" cy="261610"/>
            </a:xfrm>
            <a:prstGeom prst="rect">
              <a:avLst/>
            </a:prstGeom>
            <a:noFill/>
          </p:spPr>
          <p:txBody>
            <a:bodyPr wrap="square" rtlCol="0">
              <a:spAutoFit/>
            </a:bodyPr>
            <a:lstStyle/>
            <a:p>
              <a:r>
                <a:rPr kumimoji="1" lang="ja-JP" altLang="en-US" sz="1050" dirty="0">
                  <a:solidFill>
                    <a:srgbClr val="FF0000"/>
                  </a:solidFill>
                </a:rPr>
                <a:t>赤ワイン</a:t>
              </a:r>
            </a:p>
          </p:txBody>
        </p:sp>
        <p:sp>
          <p:nvSpPr>
            <p:cNvPr id="24" name="テキスト ボックス 23"/>
            <p:cNvSpPr txBox="1"/>
            <p:nvPr/>
          </p:nvSpPr>
          <p:spPr>
            <a:xfrm>
              <a:off x="533374" y="2905476"/>
              <a:ext cx="819454" cy="261610"/>
            </a:xfrm>
            <a:prstGeom prst="rect">
              <a:avLst/>
            </a:prstGeom>
            <a:noFill/>
          </p:spPr>
          <p:txBody>
            <a:bodyPr wrap="square" rtlCol="0">
              <a:spAutoFit/>
            </a:bodyPr>
            <a:lstStyle/>
            <a:p>
              <a:r>
                <a:rPr kumimoji="1" lang="ja-JP" altLang="en-US" sz="1050" dirty="0">
                  <a:solidFill>
                    <a:srgbClr val="FF0000"/>
                  </a:solidFill>
                </a:rPr>
                <a:t>黄ゴン</a:t>
              </a:r>
            </a:p>
          </p:txBody>
        </p:sp>
        <p:sp>
          <p:nvSpPr>
            <p:cNvPr id="25" name="テキスト ボックス 24"/>
            <p:cNvSpPr txBox="1"/>
            <p:nvPr/>
          </p:nvSpPr>
          <p:spPr>
            <a:xfrm>
              <a:off x="65417" y="3223806"/>
              <a:ext cx="646331" cy="261610"/>
            </a:xfrm>
            <a:prstGeom prst="rect">
              <a:avLst/>
            </a:prstGeom>
            <a:noFill/>
          </p:spPr>
          <p:txBody>
            <a:bodyPr wrap="square" rtlCol="0">
              <a:spAutoFit/>
            </a:bodyPr>
            <a:lstStyle/>
            <a:p>
              <a:r>
                <a:rPr kumimoji="1" lang="ja-JP" altLang="en-US" sz="1050" dirty="0">
                  <a:solidFill>
                    <a:srgbClr val="FF0000"/>
                  </a:solidFill>
                </a:rPr>
                <a:t>山薬</a:t>
              </a:r>
            </a:p>
          </p:txBody>
        </p:sp>
        <p:sp>
          <p:nvSpPr>
            <p:cNvPr id="26" name="テキスト ボックス 25"/>
            <p:cNvSpPr txBox="1"/>
            <p:nvPr/>
          </p:nvSpPr>
          <p:spPr>
            <a:xfrm>
              <a:off x="183718" y="5341174"/>
              <a:ext cx="903654" cy="253916"/>
            </a:xfrm>
            <a:prstGeom prst="rect">
              <a:avLst/>
            </a:prstGeom>
            <a:noFill/>
          </p:spPr>
          <p:txBody>
            <a:bodyPr wrap="square" rtlCol="0">
              <a:spAutoFit/>
            </a:bodyPr>
            <a:lstStyle/>
            <a:p>
              <a:r>
                <a:rPr lang="ja-JP" altLang="en-US" sz="1050" dirty="0">
                  <a:solidFill>
                    <a:srgbClr val="FF0000"/>
                  </a:solidFill>
                </a:rPr>
                <a:t>竜骨牡蠣</a:t>
              </a:r>
            </a:p>
          </p:txBody>
        </p:sp>
        <p:sp>
          <p:nvSpPr>
            <p:cNvPr id="28" name="テキスト ボックス 27"/>
            <p:cNvSpPr txBox="1"/>
            <p:nvPr/>
          </p:nvSpPr>
          <p:spPr>
            <a:xfrm>
              <a:off x="-20623" y="4716344"/>
              <a:ext cx="1107995" cy="261610"/>
            </a:xfrm>
            <a:prstGeom prst="rect">
              <a:avLst/>
            </a:prstGeom>
            <a:noFill/>
          </p:spPr>
          <p:txBody>
            <a:bodyPr wrap="square" rtlCol="0">
              <a:spAutoFit/>
            </a:bodyPr>
            <a:lstStyle/>
            <a:p>
              <a:r>
                <a:rPr kumimoji="1" lang="ja-JP" altLang="en-US" sz="1050" dirty="0">
                  <a:solidFill>
                    <a:srgbClr val="FF0000"/>
                  </a:solidFill>
                </a:rPr>
                <a:t>樹の樹脂</a:t>
              </a:r>
            </a:p>
          </p:txBody>
        </p:sp>
        <p:sp>
          <p:nvSpPr>
            <p:cNvPr id="29" name="テキスト ボックス 28"/>
            <p:cNvSpPr txBox="1"/>
            <p:nvPr/>
          </p:nvSpPr>
          <p:spPr>
            <a:xfrm>
              <a:off x="920873" y="2620387"/>
              <a:ext cx="877163" cy="261610"/>
            </a:xfrm>
            <a:prstGeom prst="rect">
              <a:avLst/>
            </a:prstGeom>
            <a:noFill/>
          </p:spPr>
          <p:txBody>
            <a:bodyPr wrap="square" rtlCol="0">
              <a:spAutoFit/>
            </a:bodyPr>
            <a:lstStyle/>
            <a:p>
              <a:r>
                <a:rPr kumimoji="1" lang="ja-JP" altLang="en-US" sz="1050" dirty="0">
                  <a:solidFill>
                    <a:srgbClr val="FF0000"/>
                  </a:solidFill>
                </a:rPr>
                <a:t>金銭松</a:t>
              </a:r>
            </a:p>
          </p:txBody>
        </p:sp>
        <p:sp>
          <p:nvSpPr>
            <p:cNvPr id="30" name="テキスト ボックス 29"/>
            <p:cNvSpPr txBox="1"/>
            <p:nvPr/>
          </p:nvSpPr>
          <p:spPr>
            <a:xfrm>
              <a:off x="-6677" y="4108762"/>
              <a:ext cx="1385316" cy="261610"/>
            </a:xfrm>
            <a:prstGeom prst="rect">
              <a:avLst/>
            </a:prstGeom>
            <a:noFill/>
          </p:spPr>
          <p:txBody>
            <a:bodyPr wrap="square" rtlCol="0">
              <a:spAutoFit/>
            </a:bodyPr>
            <a:lstStyle/>
            <a:p>
              <a:r>
                <a:rPr kumimoji="1" lang="ja-JP" altLang="en-US" sz="1050" dirty="0">
                  <a:solidFill>
                    <a:srgbClr val="FF0000"/>
                  </a:solidFill>
                </a:rPr>
                <a:t>インチンコウ</a:t>
              </a:r>
            </a:p>
          </p:txBody>
        </p:sp>
        <p:sp>
          <p:nvSpPr>
            <p:cNvPr id="33" name="テキスト ボックス 32"/>
            <p:cNvSpPr txBox="1"/>
            <p:nvPr/>
          </p:nvSpPr>
          <p:spPr>
            <a:xfrm>
              <a:off x="-6677" y="4390298"/>
              <a:ext cx="1669047" cy="261610"/>
            </a:xfrm>
            <a:prstGeom prst="rect">
              <a:avLst/>
            </a:prstGeom>
            <a:noFill/>
          </p:spPr>
          <p:txBody>
            <a:bodyPr wrap="square" rtlCol="0">
              <a:spAutoFit/>
            </a:bodyPr>
            <a:lstStyle/>
            <a:p>
              <a:r>
                <a:rPr kumimoji="1" lang="ja-JP" altLang="en-US" sz="1100" dirty="0">
                  <a:solidFill>
                    <a:srgbClr val="FF0000"/>
                  </a:solidFill>
                </a:rPr>
                <a:t>西洋オウギトウ</a:t>
              </a:r>
            </a:p>
          </p:txBody>
        </p:sp>
        <p:cxnSp>
          <p:nvCxnSpPr>
            <p:cNvPr id="32" name="直線矢印コネクタ 31"/>
            <p:cNvCxnSpPr/>
            <p:nvPr/>
          </p:nvCxnSpPr>
          <p:spPr>
            <a:xfrm>
              <a:off x="1378639" y="2751192"/>
              <a:ext cx="830806" cy="6034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21" idx="2"/>
            </p:cNvCxnSpPr>
            <p:nvPr/>
          </p:nvCxnSpPr>
          <p:spPr>
            <a:xfrm flipH="1">
              <a:off x="1979712" y="2344254"/>
              <a:ext cx="98981" cy="8228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2" idx="1"/>
            </p:cNvCxnSpPr>
            <p:nvPr/>
          </p:nvCxnSpPr>
          <p:spPr>
            <a:xfrm flipH="1">
              <a:off x="1979712" y="2489582"/>
              <a:ext cx="265027" cy="6990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23" idx="1"/>
            </p:cNvCxnSpPr>
            <p:nvPr/>
          </p:nvCxnSpPr>
          <p:spPr>
            <a:xfrm flipH="1">
              <a:off x="1979712" y="2905476"/>
              <a:ext cx="1095560" cy="2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988391" y="3052901"/>
              <a:ext cx="1123834" cy="8801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827846" y="4259493"/>
              <a:ext cx="1151866" cy="2616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988391" y="4521103"/>
              <a:ext cx="76713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V="1">
              <a:off x="635545" y="4651908"/>
              <a:ext cx="1119982" cy="2483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827846" y="5373147"/>
              <a:ext cx="722462" cy="1308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8" name="テキスト ボックス 57"/>
          <p:cNvSpPr txBox="1"/>
          <p:nvPr/>
        </p:nvSpPr>
        <p:spPr>
          <a:xfrm>
            <a:off x="5116514" y="1525975"/>
            <a:ext cx="3149157" cy="584775"/>
          </a:xfrm>
          <a:prstGeom prst="rect">
            <a:avLst/>
          </a:prstGeom>
          <a:noFill/>
        </p:spPr>
        <p:txBody>
          <a:bodyPr wrap="square" rtlCol="0">
            <a:spAutoFit/>
          </a:bodyPr>
          <a:lstStyle/>
          <a:p>
            <a:r>
              <a:rPr kumimoji="1" lang="ja-JP" altLang="en-US" sz="1600" dirty="0"/>
              <a:t>漢方薬の中の有効成分が、核内の受容体に働くことを発見</a:t>
            </a:r>
          </a:p>
        </p:txBody>
      </p:sp>
      <p:sp>
        <p:nvSpPr>
          <p:cNvPr id="59" name="テキスト ボックス 58"/>
          <p:cNvSpPr txBox="1"/>
          <p:nvPr/>
        </p:nvSpPr>
        <p:spPr>
          <a:xfrm>
            <a:off x="65417" y="1154396"/>
            <a:ext cx="5151758" cy="584775"/>
          </a:xfrm>
          <a:prstGeom prst="rect">
            <a:avLst/>
          </a:prstGeom>
          <a:noFill/>
        </p:spPr>
        <p:txBody>
          <a:bodyPr wrap="square" rtlCol="0">
            <a:spAutoFit/>
          </a:bodyPr>
          <a:lstStyle/>
          <a:p>
            <a:r>
              <a:rPr kumimoji="1" lang="ja-JP" altLang="en-US" sz="1600" dirty="0"/>
              <a:t>核内のオーファン受容体のなかには生殖と発生に、成長に、それからステロイドを作るための受容体がある</a:t>
            </a:r>
          </a:p>
        </p:txBody>
      </p:sp>
      <p:sp>
        <p:nvSpPr>
          <p:cNvPr id="60" name="正方形/長方形 59"/>
          <p:cNvSpPr/>
          <p:nvPr/>
        </p:nvSpPr>
        <p:spPr>
          <a:xfrm>
            <a:off x="131183" y="1674384"/>
            <a:ext cx="4572000" cy="646331"/>
          </a:xfrm>
          <a:prstGeom prst="rect">
            <a:avLst/>
          </a:prstGeom>
        </p:spPr>
        <p:txBody>
          <a:bodyPr>
            <a:spAutoFit/>
          </a:bodyPr>
          <a:lstStyle/>
          <a:p>
            <a:r>
              <a:rPr lang="ja-JP" altLang="en-US" sz="1200" dirty="0">
                <a:solidFill>
                  <a:srgbClr val="0070C0"/>
                </a:solidFill>
              </a:rPr>
              <a:t>核内受容体の中には内在性リガンドが明らかとなっていない（少なくとも、広く認められていない）ものも多く、そのような受容体をオーファン（孤児）受容体と呼ぶ</a:t>
            </a:r>
          </a:p>
        </p:txBody>
      </p:sp>
      <p:sp>
        <p:nvSpPr>
          <p:cNvPr id="11" name="正方形/長方形 10"/>
          <p:cNvSpPr/>
          <p:nvPr/>
        </p:nvSpPr>
        <p:spPr>
          <a:xfrm>
            <a:off x="4012299" y="2089826"/>
            <a:ext cx="5142755" cy="923330"/>
          </a:xfrm>
          <a:prstGeom prst="rect">
            <a:avLst/>
          </a:prstGeom>
          <a:noFill/>
        </p:spPr>
        <p:txBody>
          <a:bodyPr wrap="none" lIns="91440" tIns="45720" rIns="91440" bIns="45720">
            <a:spAutoFit/>
          </a:bodyPr>
          <a:lstStyle/>
          <a:p>
            <a:pPr algn="ctr"/>
            <a:r>
              <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SCIENCE</a:t>
            </a: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である！</a:t>
            </a:r>
          </a:p>
        </p:txBody>
      </p:sp>
    </p:spTree>
    <p:extLst>
      <p:ext uri="{BB962C8B-B14F-4D97-AF65-F5344CB8AC3E}">
        <p14:creationId xmlns:p14="http://schemas.microsoft.com/office/powerpoint/2010/main" val="7167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8203" y="332656"/>
            <a:ext cx="8229600" cy="868958"/>
          </a:xfrm>
        </p:spPr>
        <p:txBody>
          <a:bodyPr>
            <a:normAutofit fontScale="90000"/>
          </a:bodyPr>
          <a:lstStyle/>
          <a:p>
            <a:r>
              <a:rPr kumimoji="1" lang="ja-JP" altLang="en-US" sz="4000" dirty="0">
                <a:solidFill>
                  <a:srgbClr val="00B0F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では東洋医学と西洋医学はどう違うか</a:t>
            </a:r>
          </a:p>
        </p:txBody>
      </p:sp>
      <p:sp>
        <p:nvSpPr>
          <p:cNvPr id="3" name="スライド番号プレースホルダー 2"/>
          <p:cNvSpPr>
            <a:spLocks noGrp="1"/>
          </p:cNvSpPr>
          <p:nvPr>
            <p:ph type="sldNum" sz="quarter" idx="12"/>
          </p:nvPr>
        </p:nvSpPr>
        <p:spPr/>
        <p:txBody>
          <a:bodyPr/>
          <a:lstStyle/>
          <a:p>
            <a:fld id="{F2A7A635-D6D9-4912-AAEC-E9EDE6A96C96}" type="slidenum">
              <a:rPr kumimoji="1" lang="ja-JP" altLang="en-US" smtClean="0"/>
              <a:t>8</a:t>
            </a:fld>
            <a:endParaRPr kumimoji="1" lang="ja-JP" alt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054" y="986682"/>
            <a:ext cx="6192688" cy="414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930439" y="5111164"/>
            <a:ext cx="1915909" cy="369332"/>
          </a:xfrm>
          <a:prstGeom prst="rect">
            <a:avLst/>
          </a:prstGeom>
          <a:noFill/>
        </p:spPr>
        <p:txBody>
          <a:bodyPr wrap="none" rtlCol="0">
            <a:spAutoFit/>
          </a:bodyPr>
          <a:lstStyle/>
          <a:p>
            <a:r>
              <a:rPr kumimoji="1" lang="ja-JP" altLang="en-US" dirty="0"/>
              <a:t>西洋医学：理論的</a:t>
            </a:r>
          </a:p>
        </p:txBody>
      </p:sp>
      <p:sp>
        <p:nvSpPr>
          <p:cNvPr id="5" name="テキスト ボックス 4"/>
          <p:cNvSpPr txBox="1"/>
          <p:nvPr/>
        </p:nvSpPr>
        <p:spPr>
          <a:xfrm>
            <a:off x="4803003" y="5111164"/>
            <a:ext cx="2762295" cy="369332"/>
          </a:xfrm>
          <a:prstGeom prst="rect">
            <a:avLst/>
          </a:prstGeom>
          <a:noFill/>
        </p:spPr>
        <p:txBody>
          <a:bodyPr wrap="none" rtlCol="0">
            <a:spAutoFit/>
          </a:bodyPr>
          <a:lstStyle/>
          <a:p>
            <a:r>
              <a:rPr kumimoji="1" lang="ja-JP" altLang="en-US" dirty="0"/>
              <a:t>漢方医学：哲学的、経験的</a:t>
            </a:r>
          </a:p>
        </p:txBody>
      </p:sp>
      <p:sp>
        <p:nvSpPr>
          <p:cNvPr id="6" name="テキスト ボックス 5"/>
          <p:cNvSpPr txBox="1"/>
          <p:nvPr/>
        </p:nvSpPr>
        <p:spPr>
          <a:xfrm>
            <a:off x="1750902" y="5785931"/>
            <a:ext cx="2274982" cy="369332"/>
          </a:xfrm>
          <a:prstGeom prst="rect">
            <a:avLst/>
          </a:prstGeom>
          <a:noFill/>
        </p:spPr>
        <p:txBody>
          <a:bodyPr wrap="none" rtlCol="0">
            <a:spAutoFit/>
          </a:bodyPr>
          <a:lstStyle/>
          <a:p>
            <a:r>
              <a:rPr kumimoji="1" lang="ja-JP" altLang="en-US" dirty="0"/>
              <a:t>病巣を局所化していく</a:t>
            </a:r>
          </a:p>
        </p:txBody>
      </p:sp>
      <p:sp>
        <p:nvSpPr>
          <p:cNvPr id="7" name="テキスト ボックス 6"/>
          <p:cNvSpPr txBox="1"/>
          <p:nvPr/>
        </p:nvSpPr>
        <p:spPr>
          <a:xfrm>
            <a:off x="4692242" y="5794023"/>
            <a:ext cx="3312368" cy="923330"/>
          </a:xfrm>
          <a:prstGeom prst="rect">
            <a:avLst/>
          </a:prstGeom>
          <a:noFill/>
        </p:spPr>
        <p:txBody>
          <a:bodyPr wrap="square" rtlCol="0">
            <a:spAutoFit/>
          </a:bodyPr>
          <a:lstStyle/>
          <a:p>
            <a:r>
              <a:rPr lang="ja-JP" altLang="en-US" dirty="0"/>
              <a:t>心と体を一つの小宇宙として総合的にとらえ、身体全体のバランスを図っていく</a:t>
            </a:r>
            <a:endParaRPr kumimoji="1" lang="ja-JP" altLang="en-US" dirty="0"/>
          </a:p>
        </p:txBody>
      </p:sp>
      <p:sp>
        <p:nvSpPr>
          <p:cNvPr id="8" name="下矢印 7"/>
          <p:cNvSpPr/>
          <p:nvPr/>
        </p:nvSpPr>
        <p:spPr>
          <a:xfrm>
            <a:off x="2733937" y="5480496"/>
            <a:ext cx="242316" cy="303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5941834" y="5478561"/>
            <a:ext cx="242316" cy="303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51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476672"/>
            <a:ext cx="8470988" cy="709961"/>
          </a:xfrm>
        </p:spPr>
        <p:txBody>
          <a:bodyPr>
            <a:normAutofit/>
          </a:bodyPr>
          <a:lstStyle/>
          <a:p>
            <a:r>
              <a:rPr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薬の発展からその違いを考えてみる</a:t>
            </a:r>
            <a:endParaRPr kumimoji="1" lang="ja-JP" altLang="en-US" sz="4000" dirty="0">
              <a:solidFill>
                <a:srgbClr val="00B0F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245891" y="6255835"/>
            <a:ext cx="2057400" cy="365125"/>
          </a:xfrm>
        </p:spPr>
        <p:txBody>
          <a:bodyPr/>
          <a:lstStyle/>
          <a:p>
            <a:fld id="{DD7C1619-0EDE-4989-A594-8EEF5A6D26B8}" type="slidenum">
              <a:rPr lang="ja-JP" altLang="en-US" smtClean="0">
                <a:solidFill>
                  <a:prstClr val="black">
                    <a:tint val="75000"/>
                  </a:prstClr>
                </a:solidFill>
              </a:rPr>
              <a:pPr/>
              <a:t>9</a:t>
            </a:fld>
            <a:endParaRPr lang="ja-JP" altLang="en-US">
              <a:solidFill>
                <a:prstClr val="black">
                  <a:tint val="75000"/>
                </a:prstClr>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68" y="1913904"/>
            <a:ext cx="1524000" cy="2032000"/>
          </a:xfrm>
          <a:prstGeom prst="rect">
            <a:avLst/>
          </a:prstGeom>
        </p:spPr>
      </p:pic>
      <p:grpSp>
        <p:nvGrpSpPr>
          <p:cNvPr id="23" name="グループ化 22"/>
          <p:cNvGrpSpPr/>
          <p:nvPr/>
        </p:nvGrpSpPr>
        <p:grpSpPr>
          <a:xfrm>
            <a:off x="4218875" y="3955773"/>
            <a:ext cx="4647649" cy="2857412"/>
            <a:chOff x="4218875" y="3955773"/>
            <a:chExt cx="4647649" cy="2857412"/>
          </a:xfrm>
        </p:grpSpPr>
        <p:sp>
          <p:nvSpPr>
            <p:cNvPr id="13" name="テキスト ボックス 12"/>
            <p:cNvSpPr txBox="1"/>
            <p:nvPr/>
          </p:nvSpPr>
          <p:spPr>
            <a:xfrm>
              <a:off x="5119122" y="4681581"/>
              <a:ext cx="1569660" cy="369332"/>
            </a:xfrm>
            <a:prstGeom prst="rect">
              <a:avLst/>
            </a:prstGeom>
            <a:noFill/>
          </p:spPr>
          <p:txBody>
            <a:bodyPr wrap="none" rtlCol="0">
              <a:spAutoFit/>
            </a:bodyPr>
            <a:lstStyle/>
            <a:p>
              <a:r>
                <a:rPr lang="ja-JP" altLang="en-US" dirty="0"/>
                <a:t>病態</a:t>
              </a:r>
              <a:r>
                <a:rPr kumimoji="1" lang="ja-JP" altLang="en-US" dirty="0"/>
                <a:t>への効果</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5829" y="3955773"/>
              <a:ext cx="1596612" cy="1197459"/>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323" y="4936501"/>
              <a:ext cx="1530201" cy="1150711"/>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6241" y="5067638"/>
              <a:ext cx="1063974" cy="797981"/>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3522" y="5761884"/>
              <a:ext cx="1547664" cy="1031776"/>
            </a:xfrm>
            <a:prstGeom prst="rect">
              <a:avLst/>
            </a:prstGeom>
          </p:spPr>
        </p:pic>
        <p:sp>
          <p:nvSpPr>
            <p:cNvPr id="19" name="テキスト ボックス 18"/>
            <p:cNvSpPr txBox="1"/>
            <p:nvPr/>
          </p:nvSpPr>
          <p:spPr>
            <a:xfrm>
              <a:off x="5332718" y="5474899"/>
              <a:ext cx="877163" cy="369332"/>
            </a:xfrm>
            <a:prstGeom prst="rect">
              <a:avLst/>
            </a:prstGeom>
            <a:noFill/>
          </p:spPr>
          <p:txBody>
            <a:bodyPr wrap="none" rtlCol="0">
              <a:spAutoFit/>
            </a:bodyPr>
            <a:lstStyle/>
            <a:p>
              <a:r>
                <a:rPr kumimoji="1" lang="ja-JP" altLang="en-US" dirty="0">
                  <a:solidFill>
                    <a:srgbClr val="FF0000"/>
                  </a:solidFill>
                </a:rPr>
                <a:t>東洋薬</a:t>
              </a:r>
            </a:p>
          </p:txBody>
        </p:sp>
        <p:sp>
          <p:nvSpPr>
            <p:cNvPr id="20" name="テキスト ボックス 19"/>
            <p:cNvSpPr txBox="1"/>
            <p:nvPr/>
          </p:nvSpPr>
          <p:spPr>
            <a:xfrm>
              <a:off x="4218875" y="6166854"/>
              <a:ext cx="1800493" cy="646331"/>
            </a:xfrm>
            <a:prstGeom prst="rect">
              <a:avLst/>
            </a:prstGeom>
            <a:noFill/>
          </p:spPr>
          <p:txBody>
            <a:bodyPr wrap="none" rtlCol="0">
              <a:spAutoFit/>
            </a:bodyPr>
            <a:lstStyle/>
            <a:p>
              <a:r>
                <a:rPr lang="ja-JP" altLang="en-US" dirty="0">
                  <a:solidFill>
                    <a:srgbClr val="0070C0"/>
                  </a:solidFill>
                </a:rPr>
                <a:t>病態分析が必要</a:t>
              </a:r>
              <a:endParaRPr lang="en-US" altLang="ja-JP" dirty="0">
                <a:solidFill>
                  <a:srgbClr val="0070C0"/>
                </a:solidFill>
              </a:endParaRPr>
            </a:p>
            <a:p>
              <a:r>
                <a:rPr lang="ja-JP" altLang="en-US" dirty="0">
                  <a:solidFill>
                    <a:srgbClr val="0070C0"/>
                  </a:solidFill>
                </a:rPr>
                <a:t>病名？</a:t>
              </a:r>
              <a:endParaRPr kumimoji="1" lang="ja-JP" altLang="en-US" dirty="0">
                <a:solidFill>
                  <a:srgbClr val="0070C0"/>
                </a:solidFill>
              </a:endParaRPr>
            </a:p>
          </p:txBody>
        </p:sp>
      </p:grpSp>
      <p:grpSp>
        <p:nvGrpSpPr>
          <p:cNvPr id="22" name="グループ化 21"/>
          <p:cNvGrpSpPr/>
          <p:nvPr/>
        </p:nvGrpSpPr>
        <p:grpSpPr>
          <a:xfrm>
            <a:off x="5343043" y="1403987"/>
            <a:ext cx="3542427" cy="1813783"/>
            <a:chOff x="5343043" y="1403987"/>
            <a:chExt cx="3542427" cy="1813783"/>
          </a:xfrm>
        </p:grpSpPr>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6323" y="1556791"/>
              <a:ext cx="1549147" cy="987119"/>
            </a:xfrm>
            <a:prstGeom prst="rect">
              <a:avLst/>
            </a:prstGeom>
          </p:spPr>
        </p:pic>
        <p:sp>
          <p:nvSpPr>
            <p:cNvPr id="10" name="テキスト ボックス 9"/>
            <p:cNvSpPr txBox="1"/>
            <p:nvPr/>
          </p:nvSpPr>
          <p:spPr>
            <a:xfrm>
              <a:off x="5343043" y="2571439"/>
              <a:ext cx="1338828" cy="646331"/>
            </a:xfrm>
            <a:prstGeom prst="rect">
              <a:avLst/>
            </a:prstGeom>
            <a:noFill/>
          </p:spPr>
          <p:txBody>
            <a:bodyPr wrap="square" rtlCol="0">
              <a:spAutoFit/>
            </a:bodyPr>
            <a:lstStyle/>
            <a:p>
              <a:r>
                <a:rPr kumimoji="1" lang="ja-JP" altLang="en-US" dirty="0"/>
                <a:t>ひとつの症状への効果</a:t>
              </a:r>
            </a:p>
          </p:txBody>
        </p:sp>
        <p:sp>
          <p:nvSpPr>
            <p:cNvPr id="11" name="左右矢印 10"/>
            <p:cNvSpPr/>
            <p:nvPr/>
          </p:nvSpPr>
          <p:spPr>
            <a:xfrm rot="19949568">
              <a:off x="6649127" y="2317273"/>
              <a:ext cx="706338" cy="4532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829677" y="2807848"/>
              <a:ext cx="646331" cy="369332"/>
            </a:xfrm>
            <a:prstGeom prst="rect">
              <a:avLst/>
            </a:prstGeom>
            <a:noFill/>
          </p:spPr>
          <p:txBody>
            <a:bodyPr wrap="none" rtlCol="0">
              <a:spAutoFit/>
            </a:bodyPr>
            <a:lstStyle/>
            <a:p>
              <a:r>
                <a:rPr kumimoji="1" lang="ja-JP" altLang="en-US" dirty="0"/>
                <a:t>分離</a:t>
              </a:r>
            </a:p>
          </p:txBody>
        </p:sp>
        <p:sp>
          <p:nvSpPr>
            <p:cNvPr id="18" name="テキスト ボックス 17"/>
            <p:cNvSpPr txBox="1"/>
            <p:nvPr/>
          </p:nvSpPr>
          <p:spPr>
            <a:xfrm>
              <a:off x="6398772" y="1403987"/>
              <a:ext cx="877163" cy="369332"/>
            </a:xfrm>
            <a:prstGeom prst="rect">
              <a:avLst/>
            </a:prstGeom>
            <a:noFill/>
          </p:spPr>
          <p:txBody>
            <a:bodyPr wrap="none" rtlCol="0">
              <a:spAutoFit/>
            </a:bodyPr>
            <a:lstStyle/>
            <a:p>
              <a:r>
                <a:rPr kumimoji="1" lang="ja-JP" altLang="en-US" dirty="0">
                  <a:solidFill>
                    <a:srgbClr val="FF0000"/>
                  </a:solidFill>
                </a:rPr>
                <a:t>西洋薬</a:t>
              </a:r>
            </a:p>
          </p:txBody>
        </p:sp>
        <p:sp>
          <p:nvSpPr>
            <p:cNvPr id="21" name="テキスト ボックス 20"/>
            <p:cNvSpPr txBox="1"/>
            <p:nvPr/>
          </p:nvSpPr>
          <p:spPr>
            <a:xfrm>
              <a:off x="5349954" y="1913904"/>
              <a:ext cx="1338828" cy="369332"/>
            </a:xfrm>
            <a:prstGeom prst="rect">
              <a:avLst/>
            </a:prstGeom>
            <a:noFill/>
          </p:spPr>
          <p:txBody>
            <a:bodyPr wrap="none" rtlCol="0">
              <a:spAutoFit/>
            </a:bodyPr>
            <a:lstStyle/>
            <a:p>
              <a:r>
                <a:rPr kumimoji="1" lang="ja-JP" altLang="en-US" dirty="0">
                  <a:solidFill>
                    <a:srgbClr val="0070C0"/>
                  </a:solidFill>
                </a:rPr>
                <a:t>診断が必要</a:t>
              </a:r>
            </a:p>
          </p:txBody>
        </p:sp>
      </p:grpSp>
      <p:pic>
        <p:nvPicPr>
          <p:cNvPr id="24" name="図 23"/>
          <p:cNvPicPr>
            <a:picLocks noChangeAspect="1"/>
          </p:cNvPicPr>
          <p:nvPr/>
        </p:nvPicPr>
        <p:blipFill>
          <a:blip r:embed="rId9"/>
          <a:stretch>
            <a:fillRect/>
          </a:stretch>
        </p:blipFill>
        <p:spPr>
          <a:xfrm>
            <a:off x="2727716" y="2475213"/>
            <a:ext cx="1790825" cy="3002007"/>
          </a:xfrm>
          <a:prstGeom prst="rect">
            <a:avLst/>
          </a:prstGeom>
        </p:spPr>
      </p:pic>
      <p:pic>
        <p:nvPicPr>
          <p:cNvPr id="25" name="図 24"/>
          <p:cNvPicPr>
            <a:picLocks noChangeAspect="1"/>
          </p:cNvPicPr>
          <p:nvPr/>
        </p:nvPicPr>
        <p:blipFill>
          <a:blip r:embed="rId10"/>
          <a:stretch>
            <a:fillRect/>
          </a:stretch>
        </p:blipFill>
        <p:spPr>
          <a:xfrm>
            <a:off x="385854" y="4076620"/>
            <a:ext cx="2731245" cy="1390008"/>
          </a:xfrm>
          <a:prstGeom prst="rect">
            <a:avLst/>
          </a:prstGeom>
        </p:spPr>
      </p:pic>
    </p:spTree>
    <p:extLst>
      <p:ext uri="{BB962C8B-B14F-4D97-AF65-F5344CB8AC3E}">
        <p14:creationId xmlns:p14="http://schemas.microsoft.com/office/powerpoint/2010/main" val="13118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1428</TotalTime>
  <Words>5224</Words>
  <Application>Microsoft Office PowerPoint</Application>
  <PresentationFormat>画面に合わせる (4:3)</PresentationFormat>
  <Paragraphs>367</Paragraphs>
  <Slides>15</Slides>
  <Notes>15</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15</vt:i4>
      </vt:variant>
    </vt:vector>
  </HeadingPairs>
  <TitlesOfParts>
    <vt:vector size="29" baseType="lpstr">
      <vt:lpstr>HGP創英角ｺﾞｼｯｸUB</vt:lpstr>
      <vt:lpstr>HGP創英角ﾎﾟｯﾌﾟ体</vt:lpstr>
      <vt:lpstr>HG正楷書体-PRO</vt:lpstr>
      <vt:lpstr>HG明朝B</vt:lpstr>
      <vt:lpstr>Meiryo UI</vt:lpstr>
      <vt:lpstr>ＭＳ Ｐゴシック</vt:lpstr>
      <vt:lpstr>新細明體</vt:lpstr>
      <vt:lpstr>メイリオ</vt:lpstr>
      <vt:lpstr>Arial</vt:lpstr>
      <vt:lpstr>Calibri</vt:lpstr>
      <vt:lpstr>Calibri Light</vt:lpstr>
      <vt:lpstr>Times New Roman</vt:lpstr>
      <vt:lpstr>Office ​​テーマ</vt:lpstr>
      <vt:lpstr>Office テーマ</vt:lpstr>
      <vt:lpstr>PowerPoint プレゼンテーション</vt:lpstr>
      <vt:lpstr>Ἱπποκράτης ( Hippocrates) </vt:lpstr>
      <vt:lpstr>漢方の起源</vt:lpstr>
      <vt:lpstr>漢方医学の歴史</vt:lpstr>
      <vt:lpstr>生薬とは、漢方薬とは</vt:lpstr>
      <vt:lpstr>漢方薬の作用機序</vt:lpstr>
      <vt:lpstr>東の医学が西の医学と出会う:　生薬の受容体の発見</vt:lpstr>
      <vt:lpstr>では東洋医学と西洋医学はどう違うか</vt:lpstr>
      <vt:lpstr>薬の発展からその違いを考えてみる</vt:lpstr>
      <vt:lpstr>症状と薬剤</vt:lpstr>
      <vt:lpstr>漢方医学の基本的な考え方</vt:lpstr>
      <vt:lpstr>漢方を処方するまでの流れ</vt:lpstr>
      <vt:lpstr>西洋医学と漢方医学の特徴</vt:lpstr>
      <vt:lpstr>西洋医学と漢方医学の大きな違い</vt:lpstr>
      <vt:lpstr>まとめ</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歯学研究入門 「東洋医学と西洋医学」</dc:title>
  <dc:creator>seo</dc:creator>
  <cp:lastModifiedBy>弦巻 立</cp:lastModifiedBy>
  <cp:revision>120</cp:revision>
  <cp:lastPrinted>2012-09-05T12:05:52Z</cp:lastPrinted>
  <dcterms:created xsi:type="dcterms:W3CDTF">2012-08-17T04:46:30Z</dcterms:created>
  <dcterms:modified xsi:type="dcterms:W3CDTF">2018-11-30T09:05:48Z</dcterms:modified>
</cp:coreProperties>
</file>